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aleway"/>
      <p:regular r:id="rId38"/>
      <p:bold r:id="rId39"/>
      <p:italic r:id="rId40"/>
      <p:boldItalic r:id="rId41"/>
    </p:embeddedFont>
    <p:embeddedFont>
      <p:font typeface="Source Sans Pr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italic.fntdata"/><Relationship Id="rId20" Type="http://schemas.openxmlformats.org/officeDocument/2006/relationships/slide" Target="slides/slide15.xml"/><Relationship Id="rId42" Type="http://schemas.openxmlformats.org/officeDocument/2006/relationships/font" Target="fonts/SourceSansPro-regular.fntdata"/><Relationship Id="rId41" Type="http://schemas.openxmlformats.org/officeDocument/2006/relationships/font" Target="fonts/Raleway-boldItalic.fntdata"/><Relationship Id="rId22" Type="http://schemas.openxmlformats.org/officeDocument/2006/relationships/slide" Target="slides/slide17.xml"/><Relationship Id="rId44" Type="http://schemas.openxmlformats.org/officeDocument/2006/relationships/font" Target="fonts/SourceSansPro-italic.fntdata"/><Relationship Id="rId21" Type="http://schemas.openxmlformats.org/officeDocument/2006/relationships/slide" Target="slides/slide16.xml"/><Relationship Id="rId43" Type="http://schemas.openxmlformats.org/officeDocument/2006/relationships/font" Target="fonts/SourceSansPr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SourceSansPr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aleway-bold.fntdata"/><Relationship Id="rId16" Type="http://schemas.openxmlformats.org/officeDocument/2006/relationships/slide" Target="slides/slide11.xml"/><Relationship Id="rId38" Type="http://schemas.openxmlformats.org/officeDocument/2006/relationships/font" Target="fonts/Raleway-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gif>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8879e2485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8879e2485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Big 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8879e2485f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879e2485f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879e2485f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879e2485f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8879e2485f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879e2485f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8879e2485f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879e2485f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8879e2485f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8879e2485f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879e2485f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879e2485f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879e2485f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879e2485f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8879e2485f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879e2485f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879e2485f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879e2485f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8879e2485f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879e2485f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889c076d7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89c076d7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8879e2485f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8879e2485f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8894ac55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894ac55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8879e2485f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879e2485f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8894ac55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8894ac55e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8879e2485f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879e2485f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8894ac55e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8894ac55e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8879e2485f_1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8879e2485f_1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8894ac55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8894ac55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8879e2485f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8879e2485f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8894ac55e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8894ac55e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8879e2485f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879e2485f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8879e2485f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8879e2485f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8879e2485f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8879e2485f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889c076d7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889c076d7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8879e2485f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8879e2485f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879e2485f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879e2485f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879e2485f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879e2485f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elipse cowboy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889c076d7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889c076d7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8879e2485f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8879e2485f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BIg 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8879e2485f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879e2485f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3.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gif"/><Relationship Id="rId4"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idx="1" type="subTitle"/>
          </p:nvPr>
        </p:nvSpPr>
        <p:spPr>
          <a:xfrm>
            <a:off x="485875" y="2119075"/>
            <a:ext cx="8183700" cy="86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Base de Datos I</a:t>
            </a:r>
            <a:endParaRPr/>
          </a:p>
        </p:txBody>
      </p:sp>
      <p:sp>
        <p:nvSpPr>
          <p:cNvPr id="59" name="Google Shape;59;p13"/>
          <p:cNvSpPr txBox="1"/>
          <p:nvPr>
            <p:ph type="ctrTitle"/>
          </p:nvPr>
        </p:nvSpPr>
        <p:spPr>
          <a:xfrm>
            <a:off x="485875" y="645475"/>
            <a:ext cx="8183700" cy="147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TRABAJO FINAL INTEGRADOR</a:t>
            </a:r>
            <a:endParaRPr/>
          </a:p>
        </p:txBody>
      </p:sp>
      <p:sp>
        <p:nvSpPr>
          <p:cNvPr id="60" name="Google Shape;60;p13"/>
          <p:cNvSpPr txBox="1"/>
          <p:nvPr/>
        </p:nvSpPr>
        <p:spPr>
          <a:xfrm>
            <a:off x="4679850" y="4498750"/>
            <a:ext cx="4054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700">
                <a:solidFill>
                  <a:srgbClr val="FFFFFF"/>
                </a:solidFill>
                <a:latin typeface="Source Sans Pro"/>
                <a:ea typeface="Source Sans Pro"/>
                <a:cs typeface="Source Sans Pro"/>
                <a:sym typeface="Source Sans Pro"/>
              </a:rPr>
              <a:t>BARANOVSKY FELIPE, PAGNUCCO MATEO</a:t>
            </a:r>
            <a:endParaRPr sz="1700">
              <a:solidFill>
                <a:srgbClr val="FFFFFF"/>
              </a:solidFill>
              <a:latin typeface="Source Sans Pro"/>
              <a:ea typeface="Source Sans Pro"/>
              <a:cs typeface="Source Sans Pro"/>
              <a:sym typeface="Source Sans Pro"/>
            </a:endParaRPr>
          </a:p>
        </p:txBody>
      </p:sp>
      <p:pic>
        <p:nvPicPr>
          <p:cNvPr id="61" name="Google Shape;61;p13"/>
          <p:cNvPicPr preferRelativeResize="0"/>
          <p:nvPr/>
        </p:nvPicPr>
        <p:blipFill>
          <a:blip r:embed="rId3">
            <a:alphaModFix/>
          </a:blip>
          <a:stretch>
            <a:fillRect/>
          </a:stretch>
        </p:blipFill>
        <p:spPr>
          <a:xfrm>
            <a:off x="7497475" y="0"/>
            <a:ext cx="1646525" cy="516325"/>
          </a:xfrm>
          <a:prstGeom prst="rect">
            <a:avLst/>
          </a:prstGeom>
          <a:noFill/>
          <a:ln>
            <a:noFill/>
          </a:ln>
        </p:spPr>
      </p:pic>
      <p:pic>
        <p:nvPicPr>
          <p:cNvPr id="62" name="Google Shape;62;p13"/>
          <p:cNvPicPr preferRelativeResize="0"/>
          <p:nvPr/>
        </p:nvPicPr>
        <p:blipFill>
          <a:blip r:embed="rId4">
            <a:alphaModFix/>
          </a:blip>
          <a:stretch>
            <a:fillRect/>
          </a:stretch>
        </p:blipFill>
        <p:spPr>
          <a:xfrm>
            <a:off x="0" y="0"/>
            <a:ext cx="1053425" cy="727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2"/>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Consultas SQL</a:t>
            </a:r>
            <a:endParaRPr/>
          </a:p>
        </p:txBody>
      </p:sp>
      <p:sp>
        <p:nvSpPr>
          <p:cNvPr id="134" name="Google Shape;134;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t>La empresa busca conocer su situación en cuanto a ventas. Para esto, hace un análisis de mercado y desea conocer alguna forma de obtener mayores ganancias. Se desea conocer la información del importe vendido y la cantidad vendida del producto más y menos vendido, por tipo de producto. </a:t>
            </a:r>
            <a:endParaRPr sz="2000"/>
          </a:p>
          <a:p>
            <a:pPr indent="0" lvl="0" marL="0" rtl="0" algn="l">
              <a:spcBef>
                <a:spcPts val="0"/>
              </a:spcBef>
              <a:spcAft>
                <a:spcPts val="1600"/>
              </a:spcAft>
              <a:buNone/>
            </a:pPr>
            <a:r>
              <a:rPr lang="es" sz="2000"/>
              <a:t>[Tipo, Producto, Recaudado, Cantidad_Vendida]</a:t>
            </a:r>
            <a:endParaRPr sz="2000"/>
          </a:p>
        </p:txBody>
      </p:sp>
      <p:pic>
        <p:nvPicPr>
          <p:cNvPr id="135" name="Google Shape;135;p23"/>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idx="1" type="body"/>
          </p:nvPr>
        </p:nvSpPr>
        <p:spPr>
          <a:xfrm>
            <a:off x="302175" y="285900"/>
            <a:ext cx="42603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ll.*</a:t>
            </a:r>
            <a:br>
              <a:rPr lang="es" sz="900">
                <a:solidFill>
                  <a:srgbClr val="333333"/>
                </a:solidFill>
                <a:latin typeface="Consolas"/>
                <a:ea typeface="Consolas"/>
                <a:cs typeface="Consolas"/>
                <a:sym typeface="Consolas"/>
              </a:rPr>
            </a:b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tp.tipo,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prod.producto,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rgbClr val="333333"/>
                </a:solidFill>
                <a:latin typeface="Consolas"/>
                <a:ea typeface="Consolas"/>
                <a:cs typeface="Consolas"/>
                <a:sym typeface="Consolas"/>
              </a:rPr>
              <a:t>(fdv.cantidad * fdv.precio_unitario) Recaudado,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rgbClr val="333333"/>
                </a:solidFill>
                <a:latin typeface="Consolas"/>
                <a:ea typeface="Consolas"/>
                <a:cs typeface="Consolas"/>
                <a:sym typeface="Consolas"/>
              </a:rPr>
              <a:t>(fdv.cantidad) Cantidad_Vendido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tipo_producto tp</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producto prod</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prod.id_tipo_producto = tp.id_tipo_producto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factura_detalle_venta fdv</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fdv.id_producto = prod.id_producto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factura_cabecera_venta fcv</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fcv.id_factura_venta = fdv.id_factura_venta</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WHERE</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fcv.anulada = 0</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GROUP</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BY</a:t>
            </a:r>
            <a:r>
              <a:rPr lang="es" sz="900">
                <a:solidFill>
                  <a:srgbClr val="333333"/>
                </a:solidFill>
                <a:latin typeface="Consolas"/>
                <a:ea typeface="Consolas"/>
                <a:cs typeface="Consolas"/>
                <a:sym typeface="Consolas"/>
              </a:rPr>
              <a:t> prod.producto, tp.tipo) ll</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Tipo,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MAX</a:t>
            </a:r>
            <a:r>
              <a:rPr lang="es" sz="900">
                <a:solidFill>
                  <a:srgbClr val="333333"/>
                </a:solidFill>
                <a:latin typeface="Consolas"/>
                <a:ea typeface="Consolas"/>
                <a:cs typeface="Consolas"/>
                <a:sym typeface="Consolas"/>
              </a:rPr>
              <a:t>(Recaudado) </a:t>
            </a:r>
            <a:r>
              <a:rPr lang="es" sz="900">
                <a:solidFill>
                  <a:srgbClr val="A71D5D"/>
                </a:solidFill>
                <a:latin typeface="Consolas"/>
                <a:ea typeface="Consolas"/>
                <a:cs typeface="Consolas"/>
                <a:sym typeface="Consolas"/>
              </a:rPr>
              <a:t>max</a:t>
            </a:r>
            <a:r>
              <a:rPr lang="es" sz="900">
                <a:solidFill>
                  <a:srgbClr val="333333"/>
                </a:solidFill>
                <a:latin typeface="Consolas"/>
                <a:ea typeface="Consolas"/>
                <a:cs typeface="Consolas"/>
                <a:sym typeface="Consolas"/>
              </a:rPr>
              <a: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MIN</a:t>
            </a:r>
            <a:r>
              <a:rPr lang="es" sz="900">
                <a:solidFill>
                  <a:srgbClr val="333333"/>
                </a:solidFill>
                <a:latin typeface="Consolas"/>
                <a:ea typeface="Consolas"/>
                <a:cs typeface="Consolas"/>
                <a:sym typeface="Consolas"/>
              </a:rPr>
              <a:t>(Recaudado) </a:t>
            </a:r>
            <a:r>
              <a:rPr lang="es" sz="900">
                <a:solidFill>
                  <a:srgbClr val="A71D5D"/>
                </a:solidFill>
                <a:latin typeface="Consolas"/>
                <a:ea typeface="Consolas"/>
                <a:cs typeface="Consolas"/>
                <a:sym typeface="Consolas"/>
              </a:rPr>
              <a:t>min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endParaRPr sz="9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41" name="Google Shape;141;p24"/>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142" name="Google Shape;142;p24"/>
          <p:cNvSpPr txBox="1"/>
          <p:nvPr/>
        </p:nvSpPr>
        <p:spPr>
          <a:xfrm>
            <a:off x="4562475" y="285900"/>
            <a:ext cx="4648200" cy="47244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lang="es" sz="900">
                <a:solidFill>
                  <a:schemeClr val="accent1"/>
                </a:solidFill>
                <a:latin typeface="Consolas"/>
                <a:ea typeface="Consolas"/>
                <a:cs typeface="Consolas"/>
                <a:sym typeface="Consolas"/>
              </a:rPr>
              <a:t>(</a:t>
            </a:r>
            <a:r>
              <a:rPr lang="es" sz="900">
                <a:solidFill>
                  <a:srgbClr val="A71D5D"/>
                </a:solidFill>
                <a:latin typeface="Consolas"/>
                <a:ea typeface="Consolas"/>
                <a:cs typeface="Consolas"/>
                <a:sym typeface="Consolas"/>
              </a:rPr>
              <a:t>SELECT</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tp.tipo Tipo,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prod.producto,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chemeClr val="accent1"/>
                </a:solidFill>
                <a:latin typeface="Consolas"/>
                <a:ea typeface="Consolas"/>
                <a:cs typeface="Consolas"/>
                <a:sym typeface="Consolas"/>
              </a:rPr>
              <a:t>(fdv.cantidad * fdv.precio_unitario) Recaudado,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chemeClr val="accent1"/>
                </a:solidFill>
                <a:latin typeface="Consolas"/>
                <a:ea typeface="Consolas"/>
                <a:cs typeface="Consolas"/>
                <a:sym typeface="Consolas"/>
              </a:rPr>
              <a:t>(fdv.cantidad) Cantidad_Vendido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FROM</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tipo_producto tp</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producto prod</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prod.id_tipo_producto = tp.id_tipo_producto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factura_detalle_venta fdv</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fdv.id_producto = prod.id_producto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factura_cabecera_venta fcv</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fcv.id_factura_venta = fdv.id_factura_venta</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WHERE</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fcv.anulada = 0</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GROUP</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BY</a:t>
            </a:r>
            <a:r>
              <a:rPr lang="es" sz="900">
                <a:solidFill>
                  <a:schemeClr val="accent1"/>
                </a:solidFill>
                <a:latin typeface="Consolas"/>
                <a:ea typeface="Consolas"/>
                <a:cs typeface="Consolas"/>
                <a:sym typeface="Consolas"/>
              </a:rPr>
              <a:t> prod.producto, tp.tipo) listProd</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GROUP</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BY</a:t>
            </a:r>
            <a:r>
              <a:rPr lang="es" sz="900">
                <a:solidFill>
                  <a:schemeClr val="accent1"/>
                </a:solidFill>
                <a:latin typeface="Consolas"/>
                <a:ea typeface="Consolas"/>
                <a:cs typeface="Consolas"/>
                <a:sym typeface="Consolas"/>
              </a:rPr>
              <a:t> Tipo) maxMinTipo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maxMinTipo.tipo = ll.tipo</a:t>
            </a:r>
            <a:endParaRPr sz="900">
              <a:solidFill>
                <a:schemeClr val="accent1"/>
              </a:solidFill>
              <a:latin typeface="Consolas"/>
              <a:ea typeface="Consolas"/>
              <a:cs typeface="Consolas"/>
              <a:sym typeface="Consolas"/>
            </a:endParaRPr>
          </a:p>
          <a:p>
            <a:pPr indent="457200" lvl="0" marL="457200" rtl="0" algn="l">
              <a:lnSpc>
                <a:spcPct val="115000"/>
              </a:lnSpc>
              <a:spcBef>
                <a:spcPts val="0"/>
              </a:spcBef>
              <a:spcAft>
                <a:spcPts val="0"/>
              </a:spcAft>
              <a:buNone/>
            </a:pPr>
            <a:r>
              <a:rPr lang="es" sz="900">
                <a:solidFill>
                  <a:srgbClr val="A71D5D"/>
                </a:solidFill>
                <a:latin typeface="Consolas"/>
                <a:ea typeface="Consolas"/>
                <a:cs typeface="Consolas"/>
                <a:sym typeface="Consolas"/>
              </a:rPr>
              <a:t>AND</a:t>
            </a:r>
            <a:endParaRPr sz="900">
              <a:solidFill>
                <a:schemeClr val="accent1"/>
              </a:solidFill>
              <a:latin typeface="Consolas"/>
              <a:ea typeface="Consolas"/>
              <a:cs typeface="Consolas"/>
              <a:sym typeface="Consolas"/>
            </a:endParaRPr>
          </a:p>
          <a:p>
            <a:pPr indent="457200" lvl="0" marL="9144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maxMinTipo.max</a:t>
            </a:r>
            <a:endParaRPr sz="900">
              <a:solidFill>
                <a:schemeClr val="accent1"/>
              </a:solidFill>
              <a:latin typeface="Consolas"/>
              <a:ea typeface="Consolas"/>
              <a:cs typeface="Consolas"/>
              <a:sym typeface="Consolas"/>
            </a:endParaRPr>
          </a:p>
          <a:p>
            <a:pPr indent="457200" lvl="0" marL="1371600" rtl="0" algn="l">
              <a:lnSpc>
                <a:spcPct val="115000"/>
              </a:lnSpc>
              <a:spcBef>
                <a:spcPts val="0"/>
              </a:spcBef>
              <a:spcAft>
                <a:spcPts val="0"/>
              </a:spcAft>
              <a:buNone/>
            </a:pPr>
            <a:r>
              <a:rPr lang="es" sz="900">
                <a:solidFill>
                  <a:srgbClr val="A71D5D"/>
                </a:solidFill>
                <a:latin typeface="Consolas"/>
                <a:ea typeface="Consolas"/>
                <a:cs typeface="Consolas"/>
                <a:sym typeface="Consolas"/>
              </a:rPr>
              <a:t>OR</a:t>
            </a:r>
            <a:endParaRPr sz="900">
              <a:solidFill>
                <a:schemeClr val="accent1"/>
              </a:solidFill>
              <a:latin typeface="Consolas"/>
              <a:ea typeface="Consolas"/>
              <a:cs typeface="Consolas"/>
              <a:sym typeface="Consolas"/>
            </a:endParaRPr>
          </a:p>
          <a:p>
            <a:pPr indent="0" lvl="0" marL="13716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maxMinTipo.min);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idx="1" type="body"/>
          </p:nvPr>
        </p:nvSpPr>
        <p:spPr>
          <a:xfrm>
            <a:off x="302175" y="285900"/>
            <a:ext cx="42603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ll.*</a:t>
            </a:r>
            <a:br>
              <a:rPr lang="es" sz="900">
                <a:solidFill>
                  <a:srgbClr val="333333"/>
                </a:solidFill>
                <a:latin typeface="Consolas"/>
                <a:ea typeface="Consolas"/>
                <a:cs typeface="Consolas"/>
                <a:sym typeface="Consolas"/>
              </a:rPr>
            </a:b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SELECT</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tp.tipo,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prod.producto,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rgbClr val="333333"/>
                </a:solidFill>
                <a:highlight>
                  <a:srgbClr val="FFF2CC"/>
                </a:highlight>
                <a:latin typeface="Consolas"/>
                <a:ea typeface="Consolas"/>
                <a:cs typeface="Consolas"/>
                <a:sym typeface="Consolas"/>
              </a:rPr>
              <a:t>(fdv.cantidad * fdv.precio_unitario) Recaudado,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rgbClr val="333333"/>
                </a:solidFill>
                <a:highlight>
                  <a:srgbClr val="FFF2CC"/>
                </a:highlight>
                <a:latin typeface="Consolas"/>
                <a:ea typeface="Consolas"/>
                <a:cs typeface="Consolas"/>
                <a:sym typeface="Consolas"/>
              </a:rPr>
              <a:t>(fdv.cantidad) Cantidad_Vendido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tipo_producto tp</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producto prod</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prod.id_tipo_producto = tp.id_tipo_producto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factura_detalle_venta fdv</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fdv.id_producto = prod.id_producto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factura_cabecera_venta fcv</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fcv.id_factura_venta = fdv.id_factura_venta</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WHERE</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fcv.anulada = 0</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rgbClr val="333333"/>
                </a:solidFill>
                <a:highlight>
                  <a:srgbClr val="FFF2CC"/>
                </a:highlight>
                <a:latin typeface="Consolas"/>
                <a:ea typeface="Consolas"/>
                <a:cs typeface="Consolas"/>
                <a:sym typeface="Consolas"/>
              </a:rPr>
              <a:t> prod.producto, tp.tipo</a:t>
            </a:r>
            <a:r>
              <a:rPr lang="es" sz="900">
                <a:solidFill>
                  <a:srgbClr val="333333"/>
                </a:solidFill>
                <a:latin typeface="Consolas"/>
                <a:ea typeface="Consolas"/>
                <a:cs typeface="Consolas"/>
                <a:sym typeface="Consolas"/>
              </a:rPr>
              <a:t>) ll</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Tipo,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MAX</a:t>
            </a:r>
            <a:r>
              <a:rPr lang="es" sz="900">
                <a:solidFill>
                  <a:srgbClr val="333333"/>
                </a:solidFill>
                <a:latin typeface="Consolas"/>
                <a:ea typeface="Consolas"/>
                <a:cs typeface="Consolas"/>
                <a:sym typeface="Consolas"/>
              </a:rPr>
              <a:t>(Recaudado) </a:t>
            </a:r>
            <a:r>
              <a:rPr lang="es" sz="900">
                <a:solidFill>
                  <a:srgbClr val="A71D5D"/>
                </a:solidFill>
                <a:latin typeface="Consolas"/>
                <a:ea typeface="Consolas"/>
                <a:cs typeface="Consolas"/>
                <a:sym typeface="Consolas"/>
              </a:rPr>
              <a:t>max</a:t>
            </a:r>
            <a:r>
              <a:rPr lang="es" sz="900">
                <a:solidFill>
                  <a:srgbClr val="333333"/>
                </a:solidFill>
                <a:latin typeface="Consolas"/>
                <a:ea typeface="Consolas"/>
                <a:cs typeface="Consolas"/>
                <a:sym typeface="Consolas"/>
              </a:rPr>
              <a: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MIN</a:t>
            </a:r>
            <a:r>
              <a:rPr lang="es" sz="900">
                <a:solidFill>
                  <a:srgbClr val="333333"/>
                </a:solidFill>
                <a:latin typeface="Consolas"/>
                <a:ea typeface="Consolas"/>
                <a:cs typeface="Consolas"/>
                <a:sym typeface="Consolas"/>
              </a:rPr>
              <a:t>(Recaudado) </a:t>
            </a:r>
            <a:r>
              <a:rPr lang="es" sz="900">
                <a:solidFill>
                  <a:srgbClr val="A71D5D"/>
                </a:solidFill>
                <a:latin typeface="Consolas"/>
                <a:ea typeface="Consolas"/>
                <a:cs typeface="Consolas"/>
                <a:sym typeface="Consolas"/>
              </a:rPr>
              <a:t>min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endParaRPr sz="9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48" name="Google Shape;148;p25"/>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149" name="Google Shape;149;p25"/>
          <p:cNvSpPr txBox="1"/>
          <p:nvPr/>
        </p:nvSpPr>
        <p:spPr>
          <a:xfrm>
            <a:off x="4562475" y="285900"/>
            <a:ext cx="4648200" cy="47244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lang="es" sz="900">
                <a:solidFill>
                  <a:schemeClr val="accent1"/>
                </a:solidFill>
                <a:latin typeface="Consolas"/>
                <a:ea typeface="Consolas"/>
                <a:cs typeface="Consolas"/>
                <a:sym typeface="Consolas"/>
              </a:rPr>
              <a:t>(</a:t>
            </a:r>
            <a:r>
              <a:rPr lang="es" sz="900">
                <a:solidFill>
                  <a:srgbClr val="A71D5D"/>
                </a:solidFill>
                <a:highlight>
                  <a:srgbClr val="FFF2CC"/>
                </a:highlight>
                <a:latin typeface="Consolas"/>
                <a:ea typeface="Consolas"/>
                <a:cs typeface="Consolas"/>
                <a:sym typeface="Consolas"/>
              </a:rPr>
              <a:t>SELECT</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tp.tipo Tipo,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 fdv.precio_unitario) Recaudado,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Cantidad_Vendido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tipo_producto tp</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producto prod</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prod.id_tipo_producto = tp.id_tipo_producto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factura_detalle_venta fdv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fdv.id_producto = prod.id_producto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factura_cabecera_venta fcv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fcv.id_factura_venta = fdv.id_factura_venta</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WHERE</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fcv.anulada = 0</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chemeClr val="accent1"/>
                </a:solidFill>
                <a:highlight>
                  <a:srgbClr val="FFF2CC"/>
                </a:highlight>
                <a:latin typeface="Consolas"/>
                <a:ea typeface="Consolas"/>
                <a:cs typeface="Consolas"/>
                <a:sym typeface="Consolas"/>
              </a:rPr>
              <a:t> prod.producto, tp.tipo</a:t>
            </a:r>
            <a:r>
              <a:rPr lang="es" sz="900">
                <a:solidFill>
                  <a:schemeClr val="accent1"/>
                </a:solidFill>
                <a:latin typeface="Consolas"/>
                <a:ea typeface="Consolas"/>
                <a:cs typeface="Consolas"/>
                <a:sym typeface="Consolas"/>
              </a:rPr>
              <a:t>) listProd</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GROUP</a:t>
            </a: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BY</a:t>
            </a:r>
            <a:r>
              <a:rPr lang="es" sz="900">
                <a:solidFill>
                  <a:schemeClr val="accent1"/>
                </a:solidFill>
                <a:latin typeface="Consolas"/>
                <a:ea typeface="Consolas"/>
                <a:cs typeface="Consolas"/>
                <a:sym typeface="Consolas"/>
              </a:rPr>
              <a:t> Tipo) maxMinTipo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maxMinTipo.tipo = ll.tipo</a:t>
            </a:r>
            <a:endParaRPr sz="900">
              <a:solidFill>
                <a:schemeClr val="accent1"/>
              </a:solidFill>
              <a:latin typeface="Consolas"/>
              <a:ea typeface="Consolas"/>
              <a:cs typeface="Consolas"/>
              <a:sym typeface="Consolas"/>
            </a:endParaRPr>
          </a:p>
          <a:p>
            <a:pPr indent="457200" lvl="0" marL="457200" rtl="0" algn="l">
              <a:lnSpc>
                <a:spcPct val="115000"/>
              </a:lnSpc>
              <a:spcBef>
                <a:spcPts val="0"/>
              </a:spcBef>
              <a:spcAft>
                <a:spcPts val="0"/>
              </a:spcAft>
              <a:buNone/>
            </a:pPr>
            <a:r>
              <a:rPr lang="es" sz="900">
                <a:solidFill>
                  <a:srgbClr val="A71D5D"/>
                </a:solidFill>
                <a:latin typeface="Consolas"/>
                <a:ea typeface="Consolas"/>
                <a:cs typeface="Consolas"/>
                <a:sym typeface="Consolas"/>
              </a:rPr>
              <a:t>AND</a:t>
            </a:r>
            <a:endParaRPr sz="900">
              <a:solidFill>
                <a:schemeClr val="accent1"/>
              </a:solidFill>
              <a:latin typeface="Consolas"/>
              <a:ea typeface="Consolas"/>
              <a:cs typeface="Consolas"/>
              <a:sym typeface="Consolas"/>
            </a:endParaRPr>
          </a:p>
          <a:p>
            <a:pPr indent="457200" lvl="0" marL="9144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maxMinTipo.max</a:t>
            </a:r>
            <a:endParaRPr sz="900">
              <a:solidFill>
                <a:schemeClr val="accent1"/>
              </a:solidFill>
              <a:latin typeface="Consolas"/>
              <a:ea typeface="Consolas"/>
              <a:cs typeface="Consolas"/>
              <a:sym typeface="Consolas"/>
            </a:endParaRPr>
          </a:p>
          <a:p>
            <a:pPr indent="457200" lvl="0" marL="1371600" rtl="0" algn="l">
              <a:lnSpc>
                <a:spcPct val="115000"/>
              </a:lnSpc>
              <a:spcBef>
                <a:spcPts val="0"/>
              </a:spcBef>
              <a:spcAft>
                <a:spcPts val="0"/>
              </a:spcAft>
              <a:buNone/>
            </a:pPr>
            <a:r>
              <a:rPr lang="es" sz="900">
                <a:solidFill>
                  <a:srgbClr val="A71D5D"/>
                </a:solidFill>
                <a:latin typeface="Consolas"/>
                <a:ea typeface="Consolas"/>
                <a:cs typeface="Consolas"/>
                <a:sym typeface="Consolas"/>
              </a:rPr>
              <a:t>OR</a:t>
            </a:r>
            <a:endParaRPr sz="900">
              <a:solidFill>
                <a:schemeClr val="accent1"/>
              </a:solidFill>
              <a:latin typeface="Consolas"/>
              <a:ea typeface="Consolas"/>
              <a:cs typeface="Consolas"/>
              <a:sym typeface="Consolas"/>
            </a:endParaRPr>
          </a:p>
          <a:p>
            <a:pPr indent="0" lvl="0" marL="13716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maxMinTipo.min);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6"/>
          <p:cNvPicPr preferRelativeResize="0"/>
          <p:nvPr/>
        </p:nvPicPr>
        <p:blipFill rotWithShape="1">
          <a:blip r:embed="rId3">
            <a:alphaModFix/>
          </a:blip>
          <a:srcRect b="2085" l="0" r="0" t="0"/>
          <a:stretch/>
        </p:blipFill>
        <p:spPr>
          <a:xfrm>
            <a:off x="331700" y="952500"/>
            <a:ext cx="8480600" cy="2686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idx="1" type="body"/>
          </p:nvPr>
        </p:nvSpPr>
        <p:spPr>
          <a:xfrm>
            <a:off x="302175" y="285900"/>
            <a:ext cx="42603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ll.*</a:t>
            </a:r>
            <a:br>
              <a:rPr lang="es" sz="900">
                <a:solidFill>
                  <a:srgbClr val="333333"/>
                </a:solidFill>
                <a:latin typeface="Consolas"/>
                <a:ea typeface="Consolas"/>
                <a:cs typeface="Consolas"/>
                <a:sym typeface="Consolas"/>
              </a:rPr>
            </a:b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SELECT</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tp.tipo,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prod.producto,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rgbClr val="333333"/>
                </a:solidFill>
                <a:latin typeface="Consolas"/>
                <a:ea typeface="Consolas"/>
                <a:cs typeface="Consolas"/>
                <a:sym typeface="Consolas"/>
              </a:rPr>
              <a:t>(fdv.cantidad * fdv.precio_unitario) Recaudado,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SUM</a:t>
            </a:r>
            <a:r>
              <a:rPr lang="es" sz="900">
                <a:solidFill>
                  <a:srgbClr val="333333"/>
                </a:solidFill>
                <a:latin typeface="Consolas"/>
                <a:ea typeface="Consolas"/>
                <a:cs typeface="Consolas"/>
                <a:sym typeface="Consolas"/>
              </a:rPr>
              <a:t>(fdv.cantidad) Cantidad_Vendido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tipo_producto tp</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producto prod</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prod.id_tipo_producto = tp.id_tipo_producto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factura_detalle_venta fdv</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fdv.id_producto = prod.id_producto</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factura_cabecera_venta fcv</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rgbClr val="333333"/>
                </a:solidFill>
                <a:latin typeface="Consolas"/>
                <a:ea typeface="Consolas"/>
                <a:cs typeface="Consolas"/>
                <a:sym typeface="Consolas"/>
              </a:rPr>
              <a:t> fcv.id_factura_venta = fdv.id_factura_venta</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WHERE</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fcv.anulada = 0</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GROUP</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BY</a:t>
            </a:r>
            <a:r>
              <a:rPr lang="es" sz="900">
                <a:solidFill>
                  <a:srgbClr val="333333"/>
                </a:solidFill>
                <a:latin typeface="Consolas"/>
                <a:ea typeface="Consolas"/>
                <a:cs typeface="Consolas"/>
                <a:sym typeface="Consolas"/>
              </a:rPr>
              <a:t> prod.producto, tp.tipo) ll</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INNER</a:t>
            </a:r>
            <a:r>
              <a:rPr lang="es" sz="900">
                <a:solidFill>
                  <a:srgbClr val="333333"/>
                </a:solidFill>
                <a:latin typeface="Consolas"/>
                <a:ea typeface="Consolas"/>
                <a:cs typeface="Consolas"/>
                <a:sym typeface="Consolas"/>
              </a:rPr>
              <a:t> </a:t>
            </a:r>
            <a:r>
              <a:rPr lang="es" sz="900">
                <a:solidFill>
                  <a:srgbClr val="A71D5D"/>
                </a:solidFill>
                <a:latin typeface="Consolas"/>
                <a:ea typeface="Consolas"/>
                <a:cs typeface="Consolas"/>
                <a:sym typeface="Consolas"/>
              </a:rPr>
              <a:t>JOIN</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SELECT</a:t>
            </a:r>
            <a:br>
              <a:rPr lang="es" sz="900">
                <a:solidFill>
                  <a:srgbClr val="333333"/>
                </a:solidFill>
                <a:highlight>
                  <a:srgbClr val="C9DAF8"/>
                </a:highlight>
                <a:latin typeface="Consolas"/>
                <a:ea typeface="Consolas"/>
                <a:cs typeface="Consolas"/>
                <a:sym typeface="Consolas"/>
              </a:rPr>
            </a:br>
            <a:r>
              <a:rPr lang="es" sz="900">
                <a:solidFill>
                  <a:srgbClr val="333333"/>
                </a:solidFill>
                <a:highlight>
                  <a:srgbClr val="C9DAF8"/>
                </a:highlight>
                <a:latin typeface="Consolas"/>
                <a:ea typeface="Consolas"/>
                <a:cs typeface="Consolas"/>
                <a:sym typeface="Consolas"/>
              </a:rPr>
              <a:t>        	Tipo,</a:t>
            </a:r>
            <a:br>
              <a:rPr lang="es" sz="900">
                <a:solidFill>
                  <a:srgbClr val="333333"/>
                </a:solidFill>
                <a:highlight>
                  <a:srgbClr val="C9DAF8"/>
                </a:highlight>
                <a:latin typeface="Consolas"/>
                <a:ea typeface="Consolas"/>
                <a:cs typeface="Consolas"/>
                <a:sym typeface="Consolas"/>
              </a:rPr>
            </a:br>
            <a:r>
              <a:rPr lang="es" sz="900">
                <a:solidFill>
                  <a:srgbClr val="333333"/>
                </a:solidFill>
                <a:highlight>
                  <a:srgbClr val="C9DAF8"/>
                </a:highlight>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MAX</a:t>
            </a:r>
            <a:r>
              <a:rPr lang="es" sz="900">
                <a:solidFill>
                  <a:srgbClr val="333333"/>
                </a:solidFill>
                <a:highlight>
                  <a:srgbClr val="C9DAF8"/>
                </a:highlight>
                <a:latin typeface="Consolas"/>
                <a:ea typeface="Consolas"/>
                <a:cs typeface="Consolas"/>
                <a:sym typeface="Consolas"/>
              </a:rPr>
              <a:t>(Recaudado) </a:t>
            </a:r>
            <a:r>
              <a:rPr lang="es" sz="900">
                <a:solidFill>
                  <a:srgbClr val="A71D5D"/>
                </a:solidFill>
                <a:highlight>
                  <a:srgbClr val="C9DAF8"/>
                </a:highlight>
                <a:latin typeface="Consolas"/>
                <a:ea typeface="Consolas"/>
                <a:cs typeface="Consolas"/>
                <a:sym typeface="Consolas"/>
              </a:rPr>
              <a:t>max</a:t>
            </a:r>
            <a:r>
              <a:rPr lang="es" sz="900">
                <a:solidFill>
                  <a:srgbClr val="333333"/>
                </a:solidFill>
                <a:highlight>
                  <a:srgbClr val="C9DAF8"/>
                </a:highlight>
                <a:latin typeface="Consolas"/>
                <a:ea typeface="Consolas"/>
                <a:cs typeface="Consolas"/>
                <a:sym typeface="Consolas"/>
              </a:rPr>
              <a:t>,</a:t>
            </a:r>
            <a:br>
              <a:rPr lang="es" sz="900">
                <a:solidFill>
                  <a:srgbClr val="333333"/>
                </a:solidFill>
                <a:highlight>
                  <a:srgbClr val="C9DAF8"/>
                </a:highlight>
                <a:latin typeface="Consolas"/>
                <a:ea typeface="Consolas"/>
                <a:cs typeface="Consolas"/>
                <a:sym typeface="Consolas"/>
              </a:rPr>
            </a:br>
            <a:r>
              <a:rPr lang="es" sz="900">
                <a:solidFill>
                  <a:srgbClr val="333333"/>
                </a:solidFill>
                <a:highlight>
                  <a:srgbClr val="C9DAF8"/>
                </a:highlight>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MIN</a:t>
            </a:r>
            <a:r>
              <a:rPr lang="es" sz="900">
                <a:solidFill>
                  <a:srgbClr val="333333"/>
                </a:solidFill>
                <a:highlight>
                  <a:srgbClr val="C9DAF8"/>
                </a:highlight>
                <a:latin typeface="Consolas"/>
                <a:ea typeface="Consolas"/>
                <a:cs typeface="Consolas"/>
                <a:sym typeface="Consolas"/>
              </a:rPr>
              <a:t>(Recaudado) </a:t>
            </a:r>
            <a:r>
              <a:rPr lang="es" sz="900">
                <a:solidFill>
                  <a:srgbClr val="A71D5D"/>
                </a:solidFill>
                <a:highlight>
                  <a:srgbClr val="C9DAF8"/>
                </a:highlight>
                <a:latin typeface="Consolas"/>
                <a:ea typeface="Consolas"/>
                <a:cs typeface="Consolas"/>
                <a:sym typeface="Consolas"/>
              </a:rPr>
              <a:t>min</a:t>
            </a:r>
            <a:br>
              <a:rPr lang="es" sz="900">
                <a:solidFill>
                  <a:srgbClr val="333333"/>
                </a:solidFill>
                <a:highlight>
                  <a:srgbClr val="C9DAF8"/>
                </a:highlight>
                <a:latin typeface="Consolas"/>
                <a:ea typeface="Consolas"/>
                <a:cs typeface="Consolas"/>
                <a:sym typeface="Consolas"/>
              </a:rPr>
            </a:br>
            <a:r>
              <a:rPr lang="es" sz="900">
                <a:solidFill>
                  <a:srgbClr val="333333"/>
                </a:solidFill>
                <a:highlight>
                  <a:srgbClr val="C9DAF8"/>
                </a:highlight>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endParaRPr sz="9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60" name="Google Shape;160;p27"/>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161" name="Google Shape;161;p27"/>
          <p:cNvSpPr txBox="1"/>
          <p:nvPr/>
        </p:nvSpPr>
        <p:spPr>
          <a:xfrm>
            <a:off x="4562475" y="285900"/>
            <a:ext cx="4648200" cy="47244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lang="es" sz="900">
                <a:solidFill>
                  <a:schemeClr val="accent1"/>
                </a:solidFill>
                <a:highlight>
                  <a:srgbClr val="FFF2CC"/>
                </a:highlight>
                <a:latin typeface="Consolas"/>
                <a:ea typeface="Consolas"/>
                <a:cs typeface="Consolas"/>
                <a:sym typeface="Consolas"/>
              </a:rPr>
              <a:t>(</a:t>
            </a:r>
            <a:r>
              <a:rPr lang="es" sz="900">
                <a:solidFill>
                  <a:srgbClr val="A71D5D"/>
                </a:solidFill>
                <a:highlight>
                  <a:srgbClr val="FFF2CC"/>
                </a:highlight>
                <a:latin typeface="Consolas"/>
                <a:ea typeface="Consolas"/>
                <a:cs typeface="Consolas"/>
                <a:sym typeface="Consolas"/>
              </a:rPr>
              <a:t>SELECT</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tp.tipo Tipo,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 fdv.precio_unitario) Recaudado,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Cantidad_Vendido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tipo_producto tp</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producto prod</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prod.id_tipo_producto = tp.id_tipo_producto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factura_detalle_venta fdv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fdv.id_producto = prod.id_producto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factura_cabecera_venta fcv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fcv.id_factura_venta = fdv.id_factura_venta</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WHERE</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fcv.anulada = 0</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chemeClr val="accent1"/>
                </a:solidFill>
                <a:highlight>
                  <a:srgbClr val="FFF2CC"/>
                </a:highlight>
                <a:latin typeface="Consolas"/>
                <a:ea typeface="Consolas"/>
                <a:cs typeface="Consolas"/>
                <a:sym typeface="Consolas"/>
              </a:rPr>
              <a:t> prod.producto, tp.tipo) listProd</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GROUP</a:t>
            </a:r>
            <a:r>
              <a:rPr lang="es" sz="900">
                <a:solidFill>
                  <a:schemeClr val="accent1"/>
                </a:solidFill>
                <a:highlight>
                  <a:srgbClr val="C9DAF8"/>
                </a:highlight>
                <a:latin typeface="Consolas"/>
                <a:ea typeface="Consolas"/>
                <a:cs typeface="Consolas"/>
                <a:sym typeface="Consolas"/>
              </a:rPr>
              <a:t> </a:t>
            </a:r>
            <a:r>
              <a:rPr lang="es" sz="900">
                <a:solidFill>
                  <a:srgbClr val="A71D5D"/>
                </a:solidFill>
                <a:highlight>
                  <a:srgbClr val="C9DAF8"/>
                </a:highlight>
                <a:latin typeface="Consolas"/>
                <a:ea typeface="Consolas"/>
                <a:cs typeface="Consolas"/>
                <a:sym typeface="Consolas"/>
              </a:rPr>
              <a:t>BY</a:t>
            </a:r>
            <a:r>
              <a:rPr lang="es" sz="900">
                <a:solidFill>
                  <a:schemeClr val="accent1"/>
                </a:solidFill>
                <a:highlight>
                  <a:srgbClr val="C9DAF8"/>
                </a:highlight>
                <a:latin typeface="Consolas"/>
                <a:ea typeface="Consolas"/>
                <a:cs typeface="Consolas"/>
                <a:sym typeface="Consolas"/>
              </a:rPr>
              <a:t> Tipo</a:t>
            </a:r>
            <a:r>
              <a:rPr lang="es" sz="900">
                <a:solidFill>
                  <a:schemeClr val="accent1"/>
                </a:solidFill>
                <a:latin typeface="Consolas"/>
                <a:ea typeface="Consolas"/>
                <a:cs typeface="Consolas"/>
                <a:sym typeface="Consolas"/>
              </a:rPr>
              <a:t>) maxMinTipo</a:t>
            </a:r>
            <a:br>
              <a:rPr lang="es" sz="900">
                <a:solidFill>
                  <a:schemeClr val="accent1"/>
                </a:solidFill>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latin typeface="Consolas"/>
                <a:ea typeface="Consolas"/>
                <a:cs typeface="Consolas"/>
                <a:sym typeface="Consolas"/>
              </a:rPr>
              <a:t>ON</a:t>
            </a:r>
            <a:r>
              <a:rPr lang="es" sz="900">
                <a:solidFill>
                  <a:schemeClr val="accent1"/>
                </a:solidFill>
                <a:latin typeface="Consolas"/>
                <a:ea typeface="Consolas"/>
                <a:cs typeface="Consolas"/>
                <a:sym typeface="Consolas"/>
              </a:rPr>
              <a:t> maxMinTipo.tipo = ll.tipo</a:t>
            </a:r>
            <a:endParaRPr sz="900">
              <a:solidFill>
                <a:schemeClr val="accent1"/>
              </a:solidFill>
              <a:latin typeface="Consolas"/>
              <a:ea typeface="Consolas"/>
              <a:cs typeface="Consolas"/>
              <a:sym typeface="Consolas"/>
            </a:endParaRPr>
          </a:p>
          <a:p>
            <a:pPr indent="457200" lvl="0" marL="457200" rtl="0" algn="l">
              <a:lnSpc>
                <a:spcPct val="115000"/>
              </a:lnSpc>
              <a:spcBef>
                <a:spcPts val="0"/>
              </a:spcBef>
              <a:spcAft>
                <a:spcPts val="0"/>
              </a:spcAft>
              <a:buNone/>
            </a:pPr>
            <a:r>
              <a:rPr lang="es" sz="900">
                <a:solidFill>
                  <a:srgbClr val="A71D5D"/>
                </a:solidFill>
                <a:latin typeface="Consolas"/>
                <a:ea typeface="Consolas"/>
                <a:cs typeface="Consolas"/>
                <a:sym typeface="Consolas"/>
              </a:rPr>
              <a:t>AND</a:t>
            </a:r>
            <a:endParaRPr sz="900">
              <a:solidFill>
                <a:schemeClr val="accent1"/>
              </a:solidFill>
              <a:latin typeface="Consolas"/>
              <a:ea typeface="Consolas"/>
              <a:cs typeface="Consolas"/>
              <a:sym typeface="Consolas"/>
            </a:endParaRPr>
          </a:p>
          <a:p>
            <a:pPr indent="457200" lvl="0" marL="9144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maxMinTipo.max</a:t>
            </a:r>
            <a:endParaRPr sz="900">
              <a:solidFill>
                <a:schemeClr val="accent1"/>
              </a:solidFill>
              <a:latin typeface="Consolas"/>
              <a:ea typeface="Consolas"/>
              <a:cs typeface="Consolas"/>
              <a:sym typeface="Consolas"/>
            </a:endParaRPr>
          </a:p>
          <a:p>
            <a:pPr indent="457200" lvl="0" marL="1371600" rtl="0" algn="l">
              <a:lnSpc>
                <a:spcPct val="115000"/>
              </a:lnSpc>
              <a:spcBef>
                <a:spcPts val="0"/>
              </a:spcBef>
              <a:spcAft>
                <a:spcPts val="0"/>
              </a:spcAft>
              <a:buNone/>
            </a:pPr>
            <a:r>
              <a:rPr lang="es" sz="900">
                <a:solidFill>
                  <a:srgbClr val="A71D5D"/>
                </a:solidFill>
                <a:latin typeface="Consolas"/>
                <a:ea typeface="Consolas"/>
                <a:cs typeface="Consolas"/>
                <a:sym typeface="Consolas"/>
              </a:rPr>
              <a:t>OR</a:t>
            </a:r>
            <a:endParaRPr sz="900">
              <a:solidFill>
                <a:schemeClr val="accent1"/>
              </a:solidFill>
              <a:latin typeface="Consolas"/>
              <a:ea typeface="Consolas"/>
              <a:cs typeface="Consolas"/>
              <a:sym typeface="Consolas"/>
            </a:endParaRPr>
          </a:p>
          <a:p>
            <a:pPr indent="0" lvl="0" marL="1371600" rtl="0" algn="l">
              <a:lnSpc>
                <a:spcPct val="115000"/>
              </a:lnSpc>
              <a:spcBef>
                <a:spcPts val="0"/>
              </a:spcBef>
              <a:spcAft>
                <a:spcPts val="0"/>
              </a:spcAft>
              <a:buNone/>
            </a:pPr>
            <a:r>
              <a:rPr lang="es" sz="900">
                <a:solidFill>
                  <a:schemeClr val="accent1"/>
                </a:solidFill>
                <a:latin typeface="Consolas"/>
                <a:ea typeface="Consolas"/>
                <a:cs typeface="Consolas"/>
                <a:sym typeface="Consolas"/>
              </a:rPr>
              <a:t>ll.Recaudado = maxMinTipo.min);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3">
            <a:alphaModFix/>
          </a:blip>
          <a:srcRect b="0" l="2257" r="0" t="0"/>
          <a:stretch/>
        </p:blipFill>
        <p:spPr>
          <a:xfrm>
            <a:off x="504825" y="1553575"/>
            <a:ext cx="7839075" cy="2036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idx="1" type="body"/>
          </p:nvPr>
        </p:nvSpPr>
        <p:spPr>
          <a:xfrm>
            <a:off x="302175" y="285900"/>
            <a:ext cx="42603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A71D5D"/>
                </a:solidFill>
                <a:highlight>
                  <a:srgbClr val="CFE2F3"/>
                </a:highlight>
                <a:latin typeface="Consolas"/>
                <a:ea typeface="Consolas"/>
                <a:cs typeface="Consolas"/>
                <a:sym typeface="Consolas"/>
              </a:rPr>
              <a:t>SELECT</a:t>
            </a:r>
            <a:br>
              <a:rPr lang="es" sz="900">
                <a:solidFill>
                  <a:srgbClr val="333333"/>
                </a:solidFill>
                <a:highlight>
                  <a:srgbClr val="CFE2F3"/>
                </a:highlight>
                <a:latin typeface="Consolas"/>
                <a:ea typeface="Consolas"/>
                <a:cs typeface="Consolas"/>
                <a:sym typeface="Consolas"/>
              </a:rPr>
            </a:br>
            <a:r>
              <a:rPr lang="es" sz="900">
                <a:solidFill>
                  <a:srgbClr val="333333"/>
                </a:solidFill>
                <a:highlight>
                  <a:srgbClr val="CFE2F3"/>
                </a:highlight>
                <a:latin typeface="Consolas"/>
                <a:ea typeface="Consolas"/>
                <a:cs typeface="Consolas"/>
                <a:sym typeface="Consolas"/>
              </a:rPr>
              <a:t>   ll.*</a:t>
            </a:r>
            <a:br>
              <a:rPr lang="es" sz="900">
                <a:solidFill>
                  <a:srgbClr val="333333"/>
                </a:solidFill>
                <a:highlight>
                  <a:srgbClr val="CFE2F3"/>
                </a:highlight>
                <a:latin typeface="Consolas"/>
                <a:ea typeface="Consolas"/>
                <a:cs typeface="Consolas"/>
                <a:sym typeface="Consolas"/>
              </a:rPr>
            </a:br>
            <a:r>
              <a:rPr lang="es" sz="900">
                <a:solidFill>
                  <a:srgbClr val="A71D5D"/>
                </a:solidFill>
                <a:highlight>
                  <a:srgbClr val="CFE2F3"/>
                </a:highlight>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SELECT</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tp.tipo,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prod.producto,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rgbClr val="333333"/>
                </a:solidFill>
                <a:highlight>
                  <a:srgbClr val="FFF2CC"/>
                </a:highlight>
                <a:latin typeface="Consolas"/>
                <a:ea typeface="Consolas"/>
                <a:cs typeface="Consolas"/>
                <a:sym typeface="Consolas"/>
              </a:rPr>
              <a:t>(fdv.cantidad * fdv.precio_unitario) Recaudado,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rgbClr val="333333"/>
                </a:solidFill>
                <a:highlight>
                  <a:srgbClr val="FFF2CC"/>
                </a:highlight>
                <a:latin typeface="Consolas"/>
                <a:ea typeface="Consolas"/>
                <a:cs typeface="Consolas"/>
                <a:sym typeface="Consolas"/>
              </a:rPr>
              <a:t>(fdv.cantidad) Cantidad_Vendido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tipo_producto tp</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producto prod</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prod.id_tipo_producto = tp.id_tipo_producto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factura_detalle_venta fdv</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fdv.id_producto = prod.id_producto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factura_cabecera_venta fcv</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rgbClr val="333333"/>
                </a:solidFill>
                <a:highlight>
                  <a:srgbClr val="FFF2CC"/>
                </a:highlight>
                <a:latin typeface="Consolas"/>
                <a:ea typeface="Consolas"/>
                <a:cs typeface="Consolas"/>
                <a:sym typeface="Consolas"/>
              </a:rPr>
              <a:t> fcv.id_factura_venta = fdv.id_factura_venta</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WHERE</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fcv.anulada = 0</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rgbClr val="333333"/>
                </a:solidFill>
                <a:highlight>
                  <a:srgbClr val="FFF2CC"/>
                </a:highlight>
                <a:latin typeface="Consolas"/>
                <a:ea typeface="Consolas"/>
                <a:cs typeface="Consolas"/>
                <a:sym typeface="Consolas"/>
              </a:rPr>
              <a:t> prod.producto, tp.tipo) ll</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333333"/>
                </a:solidFill>
                <a:highlight>
                  <a:srgbClr val="CFE2F3"/>
                </a:highlight>
                <a:latin typeface="Consolas"/>
                <a:ea typeface="Consolas"/>
                <a:cs typeface="Consolas"/>
                <a:sym typeface="Consolas"/>
              </a:rPr>
              <a:t> </a:t>
            </a:r>
            <a:r>
              <a:rPr lang="es" sz="900">
                <a:solidFill>
                  <a:srgbClr val="A71D5D"/>
                </a:solidFill>
                <a:highlight>
                  <a:srgbClr val="CFE2F3"/>
                </a:highlight>
                <a:latin typeface="Consolas"/>
                <a:ea typeface="Consolas"/>
                <a:cs typeface="Consolas"/>
                <a:sym typeface="Consolas"/>
              </a:rPr>
              <a:t>INNER</a:t>
            </a:r>
            <a:r>
              <a:rPr lang="es" sz="900">
                <a:solidFill>
                  <a:srgbClr val="333333"/>
                </a:solidFill>
                <a:highlight>
                  <a:srgbClr val="CFE2F3"/>
                </a:highlight>
                <a:latin typeface="Consolas"/>
                <a:ea typeface="Consolas"/>
                <a:cs typeface="Consolas"/>
                <a:sym typeface="Consolas"/>
              </a:rPr>
              <a:t> </a:t>
            </a:r>
            <a:r>
              <a:rPr lang="es" sz="900">
                <a:solidFill>
                  <a:srgbClr val="A71D5D"/>
                </a:solidFill>
                <a:highlight>
                  <a:srgbClr val="CFE2F3"/>
                </a:highlight>
                <a:latin typeface="Consolas"/>
                <a:ea typeface="Consolas"/>
                <a:cs typeface="Consolas"/>
                <a:sym typeface="Consolas"/>
              </a:rPr>
              <a:t>JOIN</a:t>
            </a:r>
            <a:br>
              <a:rPr lang="es" sz="900">
                <a:solidFill>
                  <a:srgbClr val="333333"/>
                </a:solidFill>
                <a:highlight>
                  <a:srgbClr val="CFE2F3"/>
                </a:highlight>
                <a:latin typeface="Consolas"/>
                <a:ea typeface="Consolas"/>
                <a:cs typeface="Consolas"/>
                <a:sym typeface="Consolas"/>
              </a:rPr>
            </a:br>
            <a:r>
              <a:rPr lang="es" sz="900">
                <a:solidFill>
                  <a:srgbClr val="333333"/>
                </a:solidFill>
                <a:latin typeface="Consolas"/>
                <a:ea typeface="Consolas"/>
                <a:cs typeface="Consolas"/>
                <a:sym typeface="Consolas"/>
              </a:rPr>
              <a:t>  	</a:t>
            </a:r>
            <a:r>
              <a:rPr lang="es" sz="900">
                <a:solidFill>
                  <a:srgbClr val="333333"/>
                </a:solidFill>
                <a:highlight>
                  <a:srgbClr val="FFF2CC"/>
                </a:highlight>
                <a:latin typeface="Consolas"/>
                <a:ea typeface="Consolas"/>
                <a:cs typeface="Consolas"/>
                <a:sym typeface="Consolas"/>
              </a:rPr>
              <a:t>(</a:t>
            </a:r>
            <a:r>
              <a:rPr lang="es" sz="900">
                <a:solidFill>
                  <a:srgbClr val="A71D5D"/>
                </a:solidFill>
                <a:highlight>
                  <a:srgbClr val="FFF2CC"/>
                </a:highlight>
                <a:latin typeface="Consolas"/>
                <a:ea typeface="Consolas"/>
                <a:cs typeface="Consolas"/>
                <a:sym typeface="Consolas"/>
              </a:rPr>
              <a:t>SELECT</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Tipo,</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MAX</a:t>
            </a:r>
            <a:r>
              <a:rPr lang="es" sz="900">
                <a:solidFill>
                  <a:srgbClr val="333333"/>
                </a:solidFill>
                <a:highlight>
                  <a:srgbClr val="FFF2CC"/>
                </a:highlight>
                <a:latin typeface="Consolas"/>
                <a:ea typeface="Consolas"/>
                <a:cs typeface="Consolas"/>
                <a:sym typeface="Consolas"/>
              </a:rPr>
              <a:t>(Recaudado) </a:t>
            </a:r>
            <a:r>
              <a:rPr lang="es" sz="900">
                <a:solidFill>
                  <a:srgbClr val="A71D5D"/>
                </a:solidFill>
                <a:highlight>
                  <a:srgbClr val="FFF2CC"/>
                </a:highlight>
                <a:latin typeface="Consolas"/>
                <a:ea typeface="Consolas"/>
                <a:cs typeface="Consolas"/>
                <a:sym typeface="Consolas"/>
              </a:rPr>
              <a:t>max</a:t>
            </a:r>
            <a:r>
              <a:rPr lang="es" sz="900">
                <a:solidFill>
                  <a:srgbClr val="333333"/>
                </a:solidFill>
                <a:highlight>
                  <a:srgbClr val="FFF2CC"/>
                </a:highlight>
                <a:latin typeface="Consolas"/>
                <a:ea typeface="Consolas"/>
                <a:cs typeface="Consolas"/>
                <a:sym typeface="Consolas"/>
              </a:rPr>
              <a:t>,</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MIN</a:t>
            </a:r>
            <a:r>
              <a:rPr lang="es" sz="900">
                <a:solidFill>
                  <a:srgbClr val="333333"/>
                </a:solidFill>
                <a:highlight>
                  <a:srgbClr val="FFF2CC"/>
                </a:highlight>
                <a:latin typeface="Consolas"/>
                <a:ea typeface="Consolas"/>
                <a:cs typeface="Consolas"/>
                <a:sym typeface="Consolas"/>
              </a:rPr>
              <a:t>(Recaudado) </a:t>
            </a:r>
            <a:r>
              <a:rPr lang="es" sz="900">
                <a:solidFill>
                  <a:srgbClr val="A71D5D"/>
                </a:solidFill>
                <a:highlight>
                  <a:srgbClr val="FFF2CC"/>
                </a:highlight>
                <a:latin typeface="Consolas"/>
                <a:ea typeface="Consolas"/>
                <a:cs typeface="Consolas"/>
                <a:sym typeface="Consolas"/>
              </a:rPr>
              <a:t>min</a:t>
            </a:r>
            <a:br>
              <a:rPr lang="es" sz="900">
                <a:solidFill>
                  <a:srgbClr val="333333"/>
                </a:solidFill>
                <a:highlight>
                  <a:srgbClr val="FFF2CC"/>
                </a:highlight>
                <a:latin typeface="Consolas"/>
                <a:ea typeface="Consolas"/>
                <a:cs typeface="Consolas"/>
                <a:sym typeface="Consolas"/>
              </a:rPr>
            </a:br>
            <a:r>
              <a:rPr lang="es" sz="900">
                <a:solidFill>
                  <a:srgbClr val="333333"/>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rgbClr val="333333"/>
                </a:solidFill>
                <a:latin typeface="Consolas"/>
                <a:ea typeface="Consolas"/>
                <a:cs typeface="Consolas"/>
                <a:sym typeface="Consolas"/>
              </a:rPr>
            </a:br>
            <a:r>
              <a:rPr lang="es" sz="900">
                <a:solidFill>
                  <a:srgbClr val="333333"/>
                </a:solidFill>
                <a:latin typeface="Consolas"/>
                <a:ea typeface="Consolas"/>
                <a:cs typeface="Consolas"/>
                <a:sym typeface="Consolas"/>
              </a:rPr>
              <a:t>        	</a:t>
            </a:r>
            <a:endParaRPr sz="9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72" name="Google Shape;172;p29"/>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173" name="Google Shape;173;p29"/>
          <p:cNvSpPr txBox="1"/>
          <p:nvPr/>
        </p:nvSpPr>
        <p:spPr>
          <a:xfrm>
            <a:off x="4562475" y="285900"/>
            <a:ext cx="4648200" cy="47244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lang="es" sz="900">
                <a:solidFill>
                  <a:schemeClr val="accent1"/>
                </a:solidFill>
                <a:highlight>
                  <a:srgbClr val="FFF2CC"/>
                </a:highlight>
                <a:latin typeface="Consolas"/>
                <a:ea typeface="Consolas"/>
                <a:cs typeface="Consolas"/>
                <a:sym typeface="Consolas"/>
              </a:rPr>
              <a:t>(</a:t>
            </a:r>
            <a:r>
              <a:rPr lang="es" sz="900">
                <a:solidFill>
                  <a:srgbClr val="A71D5D"/>
                </a:solidFill>
                <a:highlight>
                  <a:srgbClr val="FFF2CC"/>
                </a:highlight>
                <a:latin typeface="Consolas"/>
                <a:ea typeface="Consolas"/>
                <a:cs typeface="Consolas"/>
                <a:sym typeface="Consolas"/>
              </a:rPr>
              <a:t>SELECT</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tp.tipo Tipo,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 fdv.precio_unitario) Recaudado,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SUM</a:t>
            </a:r>
            <a:r>
              <a:rPr lang="es" sz="900">
                <a:solidFill>
                  <a:schemeClr val="accent1"/>
                </a:solidFill>
                <a:highlight>
                  <a:srgbClr val="FFF2CC"/>
                </a:highlight>
                <a:latin typeface="Consolas"/>
                <a:ea typeface="Consolas"/>
                <a:cs typeface="Consolas"/>
                <a:sym typeface="Consolas"/>
              </a:rPr>
              <a:t>(fdv.cantidad) Cantidad_Vendido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FROM</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tipo_producto tp</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producto prod</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prod.id_tipo_producto = tp.id_tipo_producto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factura_detalle_venta fdv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fdv.id_producto = prod.id_producto</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INNER</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JOIN</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factura_cabecera_venta fcv</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ON</a:t>
            </a:r>
            <a:r>
              <a:rPr lang="es" sz="900">
                <a:solidFill>
                  <a:schemeClr val="accent1"/>
                </a:solidFill>
                <a:highlight>
                  <a:srgbClr val="FFF2CC"/>
                </a:highlight>
                <a:latin typeface="Consolas"/>
                <a:ea typeface="Consolas"/>
                <a:cs typeface="Consolas"/>
                <a:sym typeface="Consolas"/>
              </a:rPr>
              <a:t> fcv.id_factura_venta = fdv.id_factura_venta</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WHERE</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fcv.anulada = 0</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chemeClr val="accent1"/>
                </a:solidFill>
                <a:highlight>
                  <a:srgbClr val="FFF2CC"/>
                </a:highlight>
                <a:latin typeface="Consolas"/>
                <a:ea typeface="Consolas"/>
                <a:cs typeface="Consolas"/>
                <a:sym typeface="Consolas"/>
              </a:rPr>
              <a:t> prod.producto, tp.tipo) listProd</a:t>
            </a:r>
            <a:br>
              <a:rPr lang="es" sz="900">
                <a:solidFill>
                  <a:schemeClr val="accent1"/>
                </a:solidFill>
                <a:highlight>
                  <a:srgbClr val="FFF2CC"/>
                </a:highlight>
                <a:latin typeface="Consolas"/>
                <a:ea typeface="Consolas"/>
                <a:cs typeface="Consolas"/>
                <a:sym typeface="Consolas"/>
              </a:rPr>
            </a:b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GROUP</a:t>
            </a:r>
            <a:r>
              <a:rPr lang="es" sz="900">
                <a:solidFill>
                  <a:schemeClr val="accent1"/>
                </a:solidFill>
                <a:highlight>
                  <a:srgbClr val="FFF2CC"/>
                </a:highlight>
                <a:latin typeface="Consolas"/>
                <a:ea typeface="Consolas"/>
                <a:cs typeface="Consolas"/>
                <a:sym typeface="Consolas"/>
              </a:rPr>
              <a:t> </a:t>
            </a:r>
            <a:r>
              <a:rPr lang="es" sz="900">
                <a:solidFill>
                  <a:srgbClr val="A71D5D"/>
                </a:solidFill>
                <a:highlight>
                  <a:srgbClr val="FFF2CC"/>
                </a:highlight>
                <a:latin typeface="Consolas"/>
                <a:ea typeface="Consolas"/>
                <a:cs typeface="Consolas"/>
                <a:sym typeface="Consolas"/>
              </a:rPr>
              <a:t>BY</a:t>
            </a:r>
            <a:r>
              <a:rPr lang="es" sz="900">
                <a:solidFill>
                  <a:schemeClr val="accent1"/>
                </a:solidFill>
                <a:highlight>
                  <a:srgbClr val="FFF2CC"/>
                </a:highlight>
                <a:latin typeface="Consolas"/>
                <a:ea typeface="Consolas"/>
                <a:cs typeface="Consolas"/>
                <a:sym typeface="Consolas"/>
              </a:rPr>
              <a:t> Tipo) maxMinTipo</a:t>
            </a:r>
            <a:br>
              <a:rPr lang="es" sz="900">
                <a:solidFill>
                  <a:schemeClr val="accent1"/>
                </a:solidFill>
                <a:highlight>
                  <a:srgbClr val="FFF2CC"/>
                </a:highlight>
                <a:latin typeface="Consolas"/>
                <a:ea typeface="Consolas"/>
                <a:cs typeface="Consolas"/>
                <a:sym typeface="Consolas"/>
              </a:rPr>
            </a:br>
            <a:r>
              <a:rPr lang="es" sz="900">
                <a:solidFill>
                  <a:schemeClr val="accent1"/>
                </a:solidFill>
                <a:latin typeface="Consolas"/>
                <a:ea typeface="Consolas"/>
                <a:cs typeface="Consolas"/>
                <a:sym typeface="Consolas"/>
              </a:rPr>
              <a:t>  	</a:t>
            </a:r>
            <a:r>
              <a:rPr lang="es" sz="900">
                <a:solidFill>
                  <a:srgbClr val="A71D5D"/>
                </a:solidFill>
                <a:highlight>
                  <a:srgbClr val="CFE2F3"/>
                </a:highlight>
                <a:latin typeface="Consolas"/>
                <a:ea typeface="Consolas"/>
                <a:cs typeface="Consolas"/>
                <a:sym typeface="Consolas"/>
              </a:rPr>
              <a:t>ON</a:t>
            </a:r>
            <a:r>
              <a:rPr lang="es" sz="900">
                <a:solidFill>
                  <a:schemeClr val="accent1"/>
                </a:solidFill>
                <a:highlight>
                  <a:srgbClr val="CFE2F3"/>
                </a:highlight>
                <a:latin typeface="Consolas"/>
                <a:ea typeface="Consolas"/>
                <a:cs typeface="Consolas"/>
                <a:sym typeface="Consolas"/>
              </a:rPr>
              <a:t> maxMinTipo.tipo = ll.tipo</a:t>
            </a:r>
            <a:endParaRPr sz="900">
              <a:solidFill>
                <a:schemeClr val="accent1"/>
              </a:solidFill>
              <a:highlight>
                <a:srgbClr val="CFE2F3"/>
              </a:highlight>
              <a:latin typeface="Consolas"/>
              <a:ea typeface="Consolas"/>
              <a:cs typeface="Consolas"/>
              <a:sym typeface="Consolas"/>
            </a:endParaRPr>
          </a:p>
          <a:p>
            <a:pPr indent="457200" lvl="0" marL="457200" rtl="0" algn="l">
              <a:lnSpc>
                <a:spcPct val="115000"/>
              </a:lnSpc>
              <a:spcBef>
                <a:spcPts val="0"/>
              </a:spcBef>
              <a:spcAft>
                <a:spcPts val="0"/>
              </a:spcAft>
              <a:buNone/>
            </a:pPr>
            <a:r>
              <a:rPr lang="es" sz="900">
                <a:solidFill>
                  <a:srgbClr val="A71D5D"/>
                </a:solidFill>
                <a:highlight>
                  <a:srgbClr val="CFE2F3"/>
                </a:highlight>
                <a:latin typeface="Consolas"/>
                <a:ea typeface="Consolas"/>
                <a:cs typeface="Consolas"/>
                <a:sym typeface="Consolas"/>
              </a:rPr>
              <a:t>AND</a:t>
            </a:r>
            <a:endParaRPr sz="900">
              <a:solidFill>
                <a:schemeClr val="accent1"/>
              </a:solidFill>
              <a:highlight>
                <a:srgbClr val="CFE2F3"/>
              </a:highlight>
              <a:latin typeface="Consolas"/>
              <a:ea typeface="Consolas"/>
              <a:cs typeface="Consolas"/>
              <a:sym typeface="Consolas"/>
            </a:endParaRPr>
          </a:p>
          <a:p>
            <a:pPr indent="457200" lvl="0" marL="914400" rtl="0" algn="l">
              <a:lnSpc>
                <a:spcPct val="115000"/>
              </a:lnSpc>
              <a:spcBef>
                <a:spcPts val="0"/>
              </a:spcBef>
              <a:spcAft>
                <a:spcPts val="0"/>
              </a:spcAft>
              <a:buNone/>
            </a:pPr>
            <a:r>
              <a:rPr lang="es" sz="900">
                <a:solidFill>
                  <a:schemeClr val="accent1"/>
                </a:solidFill>
                <a:highlight>
                  <a:srgbClr val="CFE2F3"/>
                </a:highlight>
                <a:latin typeface="Consolas"/>
                <a:ea typeface="Consolas"/>
                <a:cs typeface="Consolas"/>
                <a:sym typeface="Consolas"/>
              </a:rPr>
              <a:t>(ll.Recaudado = maxMinTipo.max</a:t>
            </a:r>
            <a:endParaRPr sz="900">
              <a:solidFill>
                <a:schemeClr val="accent1"/>
              </a:solidFill>
              <a:highlight>
                <a:srgbClr val="CFE2F3"/>
              </a:highlight>
              <a:latin typeface="Consolas"/>
              <a:ea typeface="Consolas"/>
              <a:cs typeface="Consolas"/>
              <a:sym typeface="Consolas"/>
            </a:endParaRPr>
          </a:p>
          <a:p>
            <a:pPr indent="457200" lvl="0" marL="1371600" rtl="0" algn="l">
              <a:lnSpc>
                <a:spcPct val="115000"/>
              </a:lnSpc>
              <a:spcBef>
                <a:spcPts val="0"/>
              </a:spcBef>
              <a:spcAft>
                <a:spcPts val="0"/>
              </a:spcAft>
              <a:buNone/>
            </a:pPr>
            <a:r>
              <a:rPr lang="es" sz="900">
                <a:solidFill>
                  <a:srgbClr val="A71D5D"/>
                </a:solidFill>
                <a:highlight>
                  <a:srgbClr val="CFE2F3"/>
                </a:highlight>
                <a:latin typeface="Consolas"/>
                <a:ea typeface="Consolas"/>
                <a:cs typeface="Consolas"/>
                <a:sym typeface="Consolas"/>
              </a:rPr>
              <a:t>OR</a:t>
            </a:r>
            <a:endParaRPr sz="900">
              <a:solidFill>
                <a:schemeClr val="accent1"/>
              </a:solidFill>
              <a:highlight>
                <a:srgbClr val="CFE2F3"/>
              </a:highlight>
              <a:latin typeface="Consolas"/>
              <a:ea typeface="Consolas"/>
              <a:cs typeface="Consolas"/>
              <a:sym typeface="Consolas"/>
            </a:endParaRPr>
          </a:p>
          <a:p>
            <a:pPr indent="0" lvl="0" marL="1371600" rtl="0" algn="l">
              <a:lnSpc>
                <a:spcPct val="115000"/>
              </a:lnSpc>
              <a:spcBef>
                <a:spcPts val="0"/>
              </a:spcBef>
              <a:spcAft>
                <a:spcPts val="0"/>
              </a:spcAft>
              <a:buNone/>
            </a:pPr>
            <a:r>
              <a:rPr lang="es" sz="900">
                <a:solidFill>
                  <a:schemeClr val="accent1"/>
                </a:solidFill>
                <a:highlight>
                  <a:srgbClr val="CFE2F3"/>
                </a:highlight>
                <a:latin typeface="Consolas"/>
                <a:ea typeface="Consolas"/>
                <a:cs typeface="Consolas"/>
                <a:sym typeface="Consolas"/>
              </a:rPr>
              <a:t>ll.Recaudado = maxMinTipo.min);</a:t>
            </a:r>
            <a:endParaRPr>
              <a:highlight>
                <a:srgbClr val="CFE2F3"/>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0"/>
          <p:cNvSpPr txBox="1"/>
          <p:nvPr/>
        </p:nvSpPr>
        <p:spPr>
          <a:xfrm>
            <a:off x="1776150" y="1868675"/>
            <a:ext cx="57390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Source Sans Pro"/>
                <a:ea typeface="Source Sans Pro"/>
                <a:cs typeface="Source Sans Pro"/>
                <a:sym typeface="Source Sans Pro"/>
              </a:rPr>
              <a:t>INNER JOIN ON</a:t>
            </a:r>
            <a:r>
              <a:rPr lang="es">
                <a:latin typeface="Source Sans Pro"/>
                <a:ea typeface="Source Sans Pro"/>
                <a:cs typeface="Source Sans Pro"/>
                <a:sym typeface="Source Sans Pro"/>
              </a:rPr>
              <a:t> tipo = Tipo </a:t>
            </a:r>
            <a:r>
              <a:rPr b="1" lang="es">
                <a:latin typeface="Source Sans Pro"/>
                <a:ea typeface="Source Sans Pro"/>
                <a:cs typeface="Source Sans Pro"/>
                <a:sym typeface="Source Sans Pro"/>
              </a:rPr>
              <a:t>AND</a:t>
            </a:r>
            <a:r>
              <a:rPr lang="es">
                <a:latin typeface="Source Sans Pro"/>
                <a:ea typeface="Source Sans Pro"/>
                <a:cs typeface="Source Sans Pro"/>
                <a:sym typeface="Source Sans Pro"/>
              </a:rPr>
              <a:t> (Recaudado = min </a:t>
            </a:r>
            <a:r>
              <a:rPr b="1" lang="es">
                <a:latin typeface="Source Sans Pro"/>
                <a:ea typeface="Source Sans Pro"/>
                <a:cs typeface="Source Sans Pro"/>
                <a:sym typeface="Source Sans Pro"/>
              </a:rPr>
              <a:t>OR</a:t>
            </a:r>
            <a:r>
              <a:rPr lang="es">
                <a:latin typeface="Source Sans Pro"/>
                <a:ea typeface="Source Sans Pro"/>
                <a:cs typeface="Source Sans Pro"/>
                <a:sym typeface="Source Sans Pro"/>
              </a:rPr>
              <a:t> Recaudado = max)</a:t>
            </a:r>
            <a:endParaRPr>
              <a:latin typeface="Source Sans Pro"/>
              <a:ea typeface="Source Sans Pro"/>
              <a:cs typeface="Source Sans Pro"/>
              <a:sym typeface="Source Sans Pro"/>
            </a:endParaRPr>
          </a:p>
        </p:txBody>
      </p:sp>
      <p:pic>
        <p:nvPicPr>
          <p:cNvPr id="179" name="Google Shape;179;p30"/>
          <p:cNvPicPr preferRelativeResize="0"/>
          <p:nvPr/>
        </p:nvPicPr>
        <p:blipFill>
          <a:blip r:embed="rId3">
            <a:alphaModFix/>
          </a:blip>
          <a:stretch>
            <a:fillRect/>
          </a:stretch>
        </p:blipFill>
        <p:spPr>
          <a:xfrm>
            <a:off x="1881188" y="3615375"/>
            <a:ext cx="5381625" cy="1270975"/>
          </a:xfrm>
          <a:prstGeom prst="rect">
            <a:avLst/>
          </a:prstGeom>
          <a:noFill/>
          <a:ln>
            <a:noFill/>
          </a:ln>
        </p:spPr>
      </p:pic>
      <p:pic>
        <p:nvPicPr>
          <p:cNvPr id="180" name="Google Shape;180;p30"/>
          <p:cNvPicPr preferRelativeResize="0"/>
          <p:nvPr/>
        </p:nvPicPr>
        <p:blipFill rotWithShape="1">
          <a:blip r:embed="rId4">
            <a:alphaModFix/>
          </a:blip>
          <a:srcRect b="2085" l="0" r="0" t="0"/>
          <a:stretch/>
        </p:blipFill>
        <p:spPr>
          <a:xfrm>
            <a:off x="2294688" y="361913"/>
            <a:ext cx="4554625" cy="1442600"/>
          </a:xfrm>
          <a:prstGeom prst="rect">
            <a:avLst/>
          </a:prstGeom>
          <a:noFill/>
          <a:ln>
            <a:noFill/>
          </a:ln>
        </p:spPr>
      </p:pic>
      <p:pic>
        <p:nvPicPr>
          <p:cNvPr id="181" name="Google Shape;181;p30"/>
          <p:cNvPicPr preferRelativeResize="0"/>
          <p:nvPr/>
        </p:nvPicPr>
        <p:blipFill rotWithShape="1">
          <a:blip r:embed="rId5">
            <a:alphaModFix/>
          </a:blip>
          <a:srcRect b="0" l="2257" r="0" t="0"/>
          <a:stretch/>
        </p:blipFill>
        <p:spPr>
          <a:xfrm>
            <a:off x="3024188" y="2307838"/>
            <a:ext cx="3095625" cy="804175"/>
          </a:xfrm>
          <a:prstGeom prst="rect">
            <a:avLst/>
          </a:prstGeom>
          <a:noFill/>
          <a:ln>
            <a:noFill/>
          </a:ln>
        </p:spPr>
      </p:pic>
      <p:sp>
        <p:nvSpPr>
          <p:cNvPr id="182" name="Google Shape;182;p30"/>
          <p:cNvSpPr/>
          <p:nvPr/>
        </p:nvSpPr>
        <p:spPr>
          <a:xfrm rot="5400000">
            <a:off x="4390350" y="3235150"/>
            <a:ext cx="363300" cy="257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Consultas SQL</a:t>
            </a:r>
            <a:endParaRPr/>
          </a:p>
        </p:txBody>
      </p:sp>
      <p:sp>
        <p:nvSpPr>
          <p:cNvPr id="188" name="Google Shape;188;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s" sz="2000"/>
              <a:t>La empresa necesita conocer el rendimiento de las ventas, para esto quiere comparar las ventas obtenidas con el promedio de todas sus ventas y ver si vendió por debajo o por encima de este. Para esto desea conocer, ordenados por fechas, los importes obtenidos esa fecha, el importe promedio y la diferencia entre el importe de la fecha correspondiente y el importe promedio.</a:t>
            </a:r>
            <a:endParaRPr sz="2000"/>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4"/>
          <p:cNvPicPr preferRelativeResize="0"/>
          <p:nvPr/>
        </p:nvPicPr>
        <p:blipFill>
          <a:blip r:embed="rId3">
            <a:alphaModFix/>
          </a:blip>
          <a:stretch>
            <a:fillRect/>
          </a:stretch>
        </p:blipFill>
        <p:spPr>
          <a:xfrm>
            <a:off x="387800" y="1906400"/>
            <a:ext cx="3862200" cy="1211125"/>
          </a:xfrm>
          <a:prstGeom prst="rect">
            <a:avLst/>
          </a:prstGeom>
          <a:noFill/>
          <a:ln>
            <a:noFill/>
          </a:ln>
        </p:spPr>
      </p:pic>
      <p:pic>
        <p:nvPicPr>
          <p:cNvPr id="68" name="Google Shape;68;p14"/>
          <p:cNvPicPr preferRelativeResize="0"/>
          <p:nvPr/>
        </p:nvPicPr>
        <p:blipFill>
          <a:blip r:embed="rId4">
            <a:alphaModFix/>
          </a:blip>
          <a:stretch>
            <a:fillRect/>
          </a:stretch>
        </p:blipFill>
        <p:spPr>
          <a:xfrm>
            <a:off x="6668625" y="1906400"/>
            <a:ext cx="1752934" cy="1211125"/>
          </a:xfrm>
          <a:prstGeom prst="rect">
            <a:avLst/>
          </a:prstGeom>
          <a:noFill/>
          <a:ln>
            <a:noFill/>
          </a:ln>
        </p:spPr>
      </p:pic>
      <p:sp>
        <p:nvSpPr>
          <p:cNvPr id="69" name="Google Shape;69;p14"/>
          <p:cNvSpPr txBox="1"/>
          <p:nvPr/>
        </p:nvSpPr>
        <p:spPr>
          <a:xfrm>
            <a:off x="5087825" y="1906400"/>
            <a:ext cx="773400" cy="10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7000">
                <a:latin typeface="Source Sans Pro"/>
                <a:ea typeface="Source Sans Pro"/>
                <a:cs typeface="Source Sans Pro"/>
                <a:sym typeface="Source Sans Pro"/>
              </a:rPr>
              <a:t>+</a:t>
            </a:r>
            <a:endParaRPr b="1" sz="7000">
              <a:latin typeface="Source Sans Pro"/>
              <a:ea typeface="Source Sans Pro"/>
              <a:cs typeface="Source Sans Pro"/>
              <a:sym typeface="Source Sans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2"/>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Importe,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@prom := (</a:t>
            </a: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AVG</a:t>
            </a:r>
            <a:r>
              <a:rPr lang="es" sz="1200">
                <a:solidFill>
                  <a:srgbClr val="333333"/>
                </a:solidFill>
                <a:latin typeface="Consolas"/>
                <a:ea typeface="Consolas"/>
                <a:cs typeface="Consolas"/>
                <a:sym typeface="Consolas"/>
              </a:rPr>
              <a:t>(fdv.cantidad * fdv.precio_unitario), 3) PromedioVentas</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 Promedio,</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 @prom), 3) Diferencia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GROUP</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Fecha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ORDER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fcv.fecha;</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A71D5D"/>
              </a:solidFill>
              <a:latin typeface="Consolas"/>
              <a:ea typeface="Consolas"/>
              <a:cs typeface="Consolas"/>
              <a:sym typeface="Consolas"/>
            </a:endParaRPr>
          </a:p>
        </p:txBody>
      </p:sp>
      <p:pic>
        <p:nvPicPr>
          <p:cNvPr id="194" name="Google Shape;194;p32"/>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333333"/>
                </a:solidFill>
                <a:highlight>
                  <a:srgbClr val="C9DAF8"/>
                </a:highlight>
                <a:latin typeface="Consolas"/>
                <a:ea typeface="Consolas"/>
                <a:cs typeface="Consolas"/>
                <a:sym typeface="Consolas"/>
              </a:rPr>
              <a:t>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Importe,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@prom := (</a:t>
            </a: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AVG</a:t>
            </a:r>
            <a:r>
              <a:rPr lang="es" sz="1200">
                <a:solidFill>
                  <a:srgbClr val="333333"/>
                </a:solidFill>
                <a:latin typeface="Consolas"/>
                <a:ea typeface="Consolas"/>
                <a:cs typeface="Consolas"/>
                <a:sym typeface="Consolas"/>
              </a:rPr>
              <a:t>(fdv.cantidad * fdv.precio_unitario), 3) PromedioVentas</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 Promedio,</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 @prom), 3) Diferencia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GROUP</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Fecha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ORDER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fcv.fecha;</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A71D5D"/>
              </a:solidFill>
              <a:latin typeface="Consolas"/>
              <a:ea typeface="Consolas"/>
              <a:cs typeface="Consolas"/>
              <a:sym typeface="Consolas"/>
            </a:endParaRPr>
          </a:p>
        </p:txBody>
      </p:sp>
      <p:pic>
        <p:nvPicPr>
          <p:cNvPr id="200" name="Google Shape;200;p33"/>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4"/>
          <p:cNvPicPr preferRelativeResize="0"/>
          <p:nvPr/>
        </p:nvPicPr>
        <p:blipFill rotWithShape="1">
          <a:blip r:embed="rId3">
            <a:alphaModFix/>
          </a:blip>
          <a:srcRect b="62518" l="26739" r="60331" t="30915"/>
          <a:stretch/>
        </p:blipFill>
        <p:spPr>
          <a:xfrm>
            <a:off x="3164400" y="516325"/>
            <a:ext cx="2815176" cy="804276"/>
          </a:xfrm>
          <a:prstGeom prst="rect">
            <a:avLst/>
          </a:prstGeom>
          <a:noFill/>
          <a:ln>
            <a:noFill/>
          </a:ln>
        </p:spPr>
      </p:pic>
      <p:pic>
        <p:nvPicPr>
          <p:cNvPr id="206" name="Google Shape;206;p34"/>
          <p:cNvPicPr preferRelativeResize="0"/>
          <p:nvPr/>
        </p:nvPicPr>
        <p:blipFill rotWithShape="1">
          <a:blip r:embed="rId4">
            <a:alphaModFix/>
          </a:blip>
          <a:srcRect b="0" l="10100" r="67971" t="0"/>
          <a:stretch/>
        </p:blipFill>
        <p:spPr>
          <a:xfrm>
            <a:off x="3961350" y="1320600"/>
            <a:ext cx="1221325" cy="38229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5"/>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SUM</a:t>
            </a:r>
            <a:r>
              <a:rPr lang="es" sz="1200">
                <a:solidFill>
                  <a:srgbClr val="333333"/>
                </a:solidFill>
                <a:highlight>
                  <a:srgbClr val="C9DAF8"/>
                </a:highlight>
                <a:latin typeface="Consolas"/>
                <a:ea typeface="Consolas"/>
                <a:cs typeface="Consolas"/>
                <a:sym typeface="Consolas"/>
              </a:rPr>
              <a:t>(fdv.cantidad * fdv.precio_unitario) Importe,</a:t>
            </a:r>
            <a:br>
              <a:rPr lang="es" sz="1200">
                <a:solidFill>
                  <a:srgbClr val="333333"/>
                </a:solidFill>
                <a:highlight>
                  <a:srgbClr val="C9DAF8"/>
                </a:highlight>
                <a:latin typeface="Consolas"/>
                <a:ea typeface="Consolas"/>
                <a:cs typeface="Consolas"/>
                <a:sym typeface="Consolas"/>
              </a:rPr>
            </a:br>
            <a:r>
              <a:rPr lang="es" sz="1200">
                <a:solidFill>
                  <a:srgbClr val="333333"/>
                </a:solidFill>
                <a:latin typeface="Consolas"/>
                <a:ea typeface="Consolas"/>
                <a:cs typeface="Consolas"/>
                <a:sym typeface="Consolas"/>
              </a:rPr>
              <a:t>   @prom := (</a:t>
            </a: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AVG</a:t>
            </a:r>
            <a:r>
              <a:rPr lang="es" sz="1200">
                <a:solidFill>
                  <a:srgbClr val="333333"/>
                </a:solidFill>
                <a:latin typeface="Consolas"/>
                <a:ea typeface="Consolas"/>
                <a:cs typeface="Consolas"/>
                <a:sym typeface="Consolas"/>
              </a:rPr>
              <a:t>(fdv.cantidad * fdv.precio_unitario), 3) PromedioVentas</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 Promedio,</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 @prom), 3) Diferencia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GROUP</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Fecha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ORDER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fcv.fecha;</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A71D5D"/>
              </a:solidFill>
              <a:latin typeface="Consolas"/>
              <a:ea typeface="Consolas"/>
              <a:cs typeface="Consolas"/>
              <a:sym typeface="Consolas"/>
            </a:endParaRPr>
          </a:p>
        </p:txBody>
      </p:sp>
      <p:pic>
        <p:nvPicPr>
          <p:cNvPr id="212" name="Google Shape;212;p35"/>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6"/>
          <p:cNvPicPr preferRelativeResize="0"/>
          <p:nvPr/>
        </p:nvPicPr>
        <p:blipFill rotWithShape="1">
          <a:blip r:embed="rId3">
            <a:alphaModFix/>
          </a:blip>
          <a:srcRect b="60467" l="29279" r="43363" t="36577"/>
          <a:stretch/>
        </p:blipFill>
        <p:spPr>
          <a:xfrm>
            <a:off x="1375863" y="1147250"/>
            <a:ext cx="6392275" cy="388400"/>
          </a:xfrm>
          <a:prstGeom prst="rect">
            <a:avLst/>
          </a:prstGeom>
          <a:noFill/>
          <a:ln>
            <a:noFill/>
          </a:ln>
        </p:spPr>
      </p:pic>
      <p:pic>
        <p:nvPicPr>
          <p:cNvPr id="218" name="Google Shape;218;p36"/>
          <p:cNvPicPr preferRelativeResize="0"/>
          <p:nvPr/>
        </p:nvPicPr>
        <p:blipFill rotWithShape="1">
          <a:blip r:embed="rId4">
            <a:alphaModFix/>
          </a:blip>
          <a:srcRect b="0" l="31851" r="50141" t="0"/>
          <a:stretch/>
        </p:blipFill>
        <p:spPr>
          <a:xfrm>
            <a:off x="4070550" y="1598650"/>
            <a:ext cx="1002900" cy="3544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7"/>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Importe,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333333"/>
                </a:solidFill>
                <a:highlight>
                  <a:srgbClr val="C9DAF8"/>
                </a:highlight>
                <a:latin typeface="Consolas"/>
                <a:ea typeface="Consolas"/>
                <a:cs typeface="Consolas"/>
                <a:sym typeface="Consolas"/>
              </a:rPr>
              <a:t>@prom := (</a:t>
            </a:r>
            <a:r>
              <a:rPr lang="es" sz="1200">
                <a:solidFill>
                  <a:srgbClr val="A71D5D"/>
                </a:solidFill>
                <a:highlight>
                  <a:srgbClr val="C9DAF8"/>
                </a:highlight>
                <a:latin typeface="Consolas"/>
                <a:ea typeface="Consolas"/>
                <a:cs typeface="Consolas"/>
                <a:sym typeface="Consolas"/>
              </a:rPr>
              <a:t>SELECT</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TRUNCATE</a:t>
            </a:r>
            <a:r>
              <a:rPr lang="es" sz="1200">
                <a:solidFill>
                  <a:srgbClr val="333333"/>
                </a:solidFill>
                <a:highlight>
                  <a:srgbClr val="C9DAF8"/>
                </a:highlight>
                <a:latin typeface="Consolas"/>
                <a:ea typeface="Consolas"/>
                <a:cs typeface="Consolas"/>
                <a:sym typeface="Consolas"/>
              </a:rPr>
              <a:t>(</a:t>
            </a:r>
            <a:r>
              <a:rPr lang="es" sz="1200">
                <a:solidFill>
                  <a:srgbClr val="A71D5D"/>
                </a:solidFill>
                <a:highlight>
                  <a:srgbClr val="C9DAF8"/>
                </a:highlight>
                <a:latin typeface="Consolas"/>
                <a:ea typeface="Consolas"/>
                <a:cs typeface="Consolas"/>
                <a:sym typeface="Consolas"/>
              </a:rPr>
              <a:t>AVG</a:t>
            </a:r>
            <a:r>
              <a:rPr lang="es" sz="1200">
                <a:solidFill>
                  <a:srgbClr val="333333"/>
                </a:solidFill>
                <a:highlight>
                  <a:srgbClr val="C9DAF8"/>
                </a:highlight>
                <a:latin typeface="Consolas"/>
                <a:ea typeface="Consolas"/>
                <a:cs typeface="Consolas"/>
                <a:sym typeface="Consolas"/>
              </a:rPr>
              <a:t>(fdv.cantidad * fdv.precio_unitario), 3) PromedioVentas</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FROM</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factura_detalle_venta fdv</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INNER</a:t>
            </a: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JOIN</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factura_cabecera_venta fcv </a:t>
            </a:r>
            <a:r>
              <a:rPr lang="es" sz="1200">
                <a:solidFill>
                  <a:srgbClr val="A71D5D"/>
                </a:solidFill>
                <a:highlight>
                  <a:srgbClr val="C9DAF8"/>
                </a:highlight>
                <a:latin typeface="Consolas"/>
                <a:ea typeface="Consolas"/>
                <a:cs typeface="Consolas"/>
                <a:sym typeface="Consolas"/>
              </a:rPr>
              <a:t>ON</a:t>
            </a:r>
            <a:r>
              <a:rPr lang="es" sz="1200">
                <a:solidFill>
                  <a:srgbClr val="333333"/>
                </a:solidFill>
                <a:highlight>
                  <a:srgbClr val="C9DAF8"/>
                </a:highlight>
                <a:latin typeface="Consolas"/>
                <a:ea typeface="Consolas"/>
                <a:cs typeface="Consolas"/>
                <a:sym typeface="Consolas"/>
              </a:rPr>
              <a:t> fdv.id_factura_venta = fcv.id_factura_venta</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WHERE</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fcv.anulada = 0) Promedio,</a:t>
            </a:r>
            <a:br>
              <a:rPr lang="es" sz="1200">
                <a:solidFill>
                  <a:srgbClr val="333333"/>
                </a:solidFill>
                <a:highlight>
                  <a:srgbClr val="C9DAF8"/>
                </a:highlight>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 @prom), 3) Diferencia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GROUP</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Fecha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ORDER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fcv.fecha;</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A71D5D"/>
              </a:solidFill>
              <a:latin typeface="Consolas"/>
              <a:ea typeface="Consolas"/>
              <a:cs typeface="Consolas"/>
              <a:sym typeface="Consolas"/>
            </a:endParaRPr>
          </a:p>
        </p:txBody>
      </p:sp>
      <p:pic>
        <p:nvPicPr>
          <p:cNvPr id="224" name="Google Shape;224;p37"/>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38"/>
          <p:cNvPicPr preferRelativeResize="0"/>
          <p:nvPr/>
        </p:nvPicPr>
        <p:blipFill rotWithShape="1">
          <a:blip r:embed="rId3">
            <a:alphaModFix/>
          </a:blip>
          <a:srcRect b="40989" l="29219" r="24846" t="39134"/>
          <a:stretch/>
        </p:blipFill>
        <p:spPr>
          <a:xfrm>
            <a:off x="196725" y="763325"/>
            <a:ext cx="5634998" cy="1371524"/>
          </a:xfrm>
          <a:prstGeom prst="rect">
            <a:avLst/>
          </a:prstGeom>
          <a:noFill/>
          <a:ln>
            <a:noFill/>
          </a:ln>
        </p:spPr>
      </p:pic>
      <p:pic>
        <p:nvPicPr>
          <p:cNvPr id="230" name="Google Shape;230;p38"/>
          <p:cNvPicPr preferRelativeResize="0"/>
          <p:nvPr/>
        </p:nvPicPr>
        <p:blipFill rotWithShape="1">
          <a:blip r:embed="rId4">
            <a:alphaModFix/>
          </a:blip>
          <a:srcRect b="0" l="49026" r="26014" t="0"/>
          <a:stretch/>
        </p:blipFill>
        <p:spPr>
          <a:xfrm>
            <a:off x="3827013" y="1936275"/>
            <a:ext cx="1489975" cy="3207225"/>
          </a:xfrm>
          <a:prstGeom prst="rect">
            <a:avLst/>
          </a:prstGeom>
          <a:noFill/>
          <a:ln>
            <a:noFill/>
          </a:ln>
        </p:spPr>
      </p:pic>
      <p:pic>
        <p:nvPicPr>
          <p:cNvPr id="231" name="Google Shape;231;p38"/>
          <p:cNvPicPr preferRelativeResize="0"/>
          <p:nvPr/>
        </p:nvPicPr>
        <p:blipFill>
          <a:blip r:embed="rId5">
            <a:alphaModFix/>
          </a:blip>
          <a:stretch>
            <a:fillRect/>
          </a:stretch>
        </p:blipFill>
        <p:spPr>
          <a:xfrm>
            <a:off x="6198601" y="608593"/>
            <a:ext cx="2137123" cy="530438"/>
          </a:xfrm>
          <a:prstGeom prst="rect">
            <a:avLst/>
          </a:prstGeom>
          <a:noFill/>
          <a:ln>
            <a:noFill/>
          </a:ln>
        </p:spPr>
      </p:pic>
      <p:sp>
        <p:nvSpPr>
          <p:cNvPr id="232" name="Google Shape;232;p38"/>
          <p:cNvSpPr/>
          <p:nvPr/>
        </p:nvSpPr>
        <p:spPr>
          <a:xfrm>
            <a:off x="5831725" y="258200"/>
            <a:ext cx="2871000" cy="1231200"/>
          </a:xfrm>
          <a:prstGeom prst="ellipse">
            <a:avLst/>
          </a:prstGeom>
          <a:noFill/>
          <a:ln cap="flat" cmpd="sng" w="38100">
            <a:solidFill>
              <a:srgbClr val="C9DA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8"/>
          <p:cNvSpPr/>
          <p:nvPr/>
        </p:nvSpPr>
        <p:spPr>
          <a:xfrm>
            <a:off x="5596875" y="986625"/>
            <a:ext cx="192000" cy="152400"/>
          </a:xfrm>
          <a:prstGeom prst="ellipse">
            <a:avLst/>
          </a:prstGeom>
          <a:noFill/>
          <a:ln cap="flat" cmpd="sng" w="38100">
            <a:solidFill>
              <a:srgbClr val="C9DA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8"/>
          <p:cNvSpPr/>
          <p:nvPr/>
        </p:nvSpPr>
        <p:spPr>
          <a:xfrm>
            <a:off x="5421600" y="1139025"/>
            <a:ext cx="82500" cy="90000"/>
          </a:xfrm>
          <a:prstGeom prst="ellipse">
            <a:avLst/>
          </a:prstGeom>
          <a:noFill/>
          <a:ln cap="flat" cmpd="sng" w="38100">
            <a:solidFill>
              <a:srgbClr val="C9DA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9"/>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Importe,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@prom := (</a:t>
            </a: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AVG</a:t>
            </a:r>
            <a:r>
              <a:rPr lang="es" sz="1200">
                <a:solidFill>
                  <a:srgbClr val="333333"/>
                </a:solidFill>
                <a:latin typeface="Consolas"/>
                <a:ea typeface="Consolas"/>
                <a:cs typeface="Consolas"/>
                <a:sym typeface="Consolas"/>
              </a:rPr>
              <a:t>(fdv.cantidad * fdv.precio_unitario), 3) PromedioVentas</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 Promedio,</a:t>
            </a:r>
            <a:br>
              <a:rPr lang="es" sz="1200">
                <a:solidFill>
                  <a:srgbClr val="333333"/>
                </a:solidFill>
                <a:highlight>
                  <a:srgbClr val="C9DAF8"/>
                </a:highlight>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TRUNCATE</a:t>
            </a:r>
            <a:r>
              <a:rPr lang="es" sz="1200">
                <a:solidFill>
                  <a:srgbClr val="333333"/>
                </a:solidFill>
                <a:highlight>
                  <a:srgbClr val="C9DAF8"/>
                </a:highlight>
                <a:latin typeface="Consolas"/>
                <a:ea typeface="Consolas"/>
                <a:cs typeface="Consolas"/>
                <a:sym typeface="Consolas"/>
              </a:rPr>
              <a:t>((</a:t>
            </a:r>
            <a:r>
              <a:rPr lang="es" sz="1200">
                <a:solidFill>
                  <a:srgbClr val="A71D5D"/>
                </a:solidFill>
                <a:highlight>
                  <a:srgbClr val="C9DAF8"/>
                </a:highlight>
                <a:latin typeface="Consolas"/>
                <a:ea typeface="Consolas"/>
                <a:cs typeface="Consolas"/>
                <a:sym typeface="Consolas"/>
              </a:rPr>
              <a:t>SUM</a:t>
            </a:r>
            <a:r>
              <a:rPr lang="es" sz="1200">
                <a:solidFill>
                  <a:srgbClr val="333333"/>
                </a:solidFill>
                <a:highlight>
                  <a:srgbClr val="C9DAF8"/>
                </a:highlight>
                <a:latin typeface="Consolas"/>
                <a:ea typeface="Consolas"/>
                <a:cs typeface="Consolas"/>
                <a:sym typeface="Consolas"/>
              </a:rPr>
              <a:t>(fdv.cantidad * fdv.precio_unitario) - @prom), 3) Diferencia</a:t>
            </a:r>
            <a:br>
              <a:rPr lang="es" sz="1200">
                <a:solidFill>
                  <a:srgbClr val="333333"/>
                </a:solidFill>
                <a:highlight>
                  <a:srgbClr val="C9DAF8"/>
                </a:highlight>
                <a:latin typeface="Consolas"/>
                <a:ea typeface="Consolas"/>
                <a:cs typeface="Consolas"/>
                <a:sym typeface="Consolas"/>
              </a:rPr>
            </a:b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GROUP</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Fecha</a:t>
            </a:r>
            <a:br>
              <a:rPr lang="es" sz="1200">
                <a:solidFill>
                  <a:srgbClr val="333333"/>
                </a:solidFill>
                <a:latin typeface="Consolas"/>
                <a:ea typeface="Consolas"/>
                <a:cs typeface="Consolas"/>
                <a:sym typeface="Consolas"/>
              </a:rPr>
            </a:br>
            <a:r>
              <a:rPr lang="es" sz="1200">
                <a:solidFill>
                  <a:srgbClr val="A71D5D"/>
                </a:solidFill>
                <a:latin typeface="Consolas"/>
                <a:ea typeface="Consolas"/>
                <a:cs typeface="Consolas"/>
                <a:sym typeface="Consolas"/>
              </a:rPr>
              <a:t>ORDER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BY</a:t>
            </a:r>
            <a:r>
              <a:rPr lang="es" sz="1200">
                <a:solidFill>
                  <a:srgbClr val="333333"/>
                </a:solidFill>
                <a:latin typeface="Consolas"/>
                <a:ea typeface="Consolas"/>
                <a:cs typeface="Consolas"/>
                <a:sym typeface="Consolas"/>
              </a:rPr>
              <a:t> fcv.fecha;</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A71D5D"/>
              </a:solidFill>
              <a:latin typeface="Consolas"/>
              <a:ea typeface="Consolas"/>
              <a:cs typeface="Consolas"/>
              <a:sym typeface="Consolas"/>
            </a:endParaRPr>
          </a:p>
        </p:txBody>
      </p:sp>
      <p:pic>
        <p:nvPicPr>
          <p:cNvPr id="240" name="Google Shape;240;p39"/>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40"/>
          <p:cNvPicPr preferRelativeResize="0"/>
          <p:nvPr/>
        </p:nvPicPr>
        <p:blipFill rotWithShape="1">
          <a:blip r:embed="rId3">
            <a:alphaModFix/>
          </a:blip>
          <a:srcRect b="38507" l="27776" r="28936" t="59029"/>
          <a:stretch/>
        </p:blipFill>
        <p:spPr>
          <a:xfrm>
            <a:off x="1115087" y="921425"/>
            <a:ext cx="6913824" cy="328825"/>
          </a:xfrm>
          <a:prstGeom prst="rect">
            <a:avLst/>
          </a:prstGeom>
          <a:noFill/>
          <a:ln>
            <a:noFill/>
          </a:ln>
        </p:spPr>
      </p:pic>
      <p:pic>
        <p:nvPicPr>
          <p:cNvPr id="246" name="Google Shape;246;p40"/>
          <p:cNvPicPr preferRelativeResize="0"/>
          <p:nvPr/>
        </p:nvPicPr>
        <p:blipFill rotWithShape="1">
          <a:blip r:embed="rId4">
            <a:alphaModFix/>
          </a:blip>
          <a:srcRect b="0" l="73570" r="0" t="0"/>
          <a:stretch/>
        </p:blipFill>
        <p:spPr>
          <a:xfrm>
            <a:off x="3984975" y="1370275"/>
            <a:ext cx="1472025" cy="3753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ph idx="1" type="body"/>
          </p:nvPr>
        </p:nvSpPr>
        <p:spPr>
          <a:xfrm>
            <a:off x="302175" y="285900"/>
            <a:ext cx="7651200" cy="47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fcv.fecha Fecha,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Importe,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@prom := (</a:t>
            </a:r>
            <a:r>
              <a:rPr lang="es" sz="1200">
                <a:solidFill>
                  <a:srgbClr val="A71D5D"/>
                </a:solidFill>
                <a:latin typeface="Consolas"/>
                <a:ea typeface="Consolas"/>
                <a:cs typeface="Consolas"/>
                <a:sym typeface="Consolas"/>
              </a:rPr>
              <a:t>SELECT</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AVG</a:t>
            </a:r>
            <a:r>
              <a:rPr lang="es" sz="1200">
                <a:solidFill>
                  <a:srgbClr val="333333"/>
                </a:solidFill>
                <a:latin typeface="Consolas"/>
                <a:ea typeface="Consolas"/>
                <a:cs typeface="Consolas"/>
                <a:sym typeface="Consolas"/>
              </a:rPr>
              <a:t>(fdv.cantidad * fdv.precio_unitario), 3) PromedioVentas</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FROM</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factura_detalle_venta fdv</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INNER</a:t>
            </a: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JOIN</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factura_cabecera_venta fcv </a:t>
            </a:r>
            <a:r>
              <a:rPr lang="es" sz="1200">
                <a:solidFill>
                  <a:srgbClr val="A71D5D"/>
                </a:solidFill>
                <a:latin typeface="Consolas"/>
                <a:ea typeface="Consolas"/>
                <a:cs typeface="Consolas"/>
                <a:sym typeface="Consolas"/>
              </a:rPr>
              <a:t>ON</a:t>
            </a:r>
            <a:r>
              <a:rPr lang="es" sz="1200">
                <a:solidFill>
                  <a:srgbClr val="333333"/>
                </a:solidFill>
                <a:latin typeface="Consolas"/>
                <a:ea typeface="Consolas"/>
                <a:cs typeface="Consolas"/>
                <a:sym typeface="Consolas"/>
              </a:rPr>
              <a:t> fdv.id_factura_venta = fcv.id_factura_venta</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WHERE</a:t>
            </a:r>
            <a:br>
              <a:rPr lang="es" sz="1200">
                <a:solidFill>
                  <a:srgbClr val="333333"/>
                </a:solidFill>
                <a:latin typeface="Consolas"/>
                <a:ea typeface="Consolas"/>
                <a:cs typeface="Consolas"/>
                <a:sym typeface="Consolas"/>
              </a:rPr>
            </a:br>
            <a:r>
              <a:rPr lang="es" sz="1200">
                <a:solidFill>
                  <a:srgbClr val="333333"/>
                </a:solidFill>
                <a:latin typeface="Consolas"/>
                <a:ea typeface="Consolas"/>
                <a:cs typeface="Consolas"/>
                <a:sym typeface="Consolas"/>
              </a:rPr>
              <a:t>     	fcv.anulada = 0) Promedio,</a:t>
            </a:r>
            <a:br>
              <a:rPr lang="es" sz="1200">
                <a:solidFill>
                  <a:srgbClr val="333333"/>
                </a:solidFill>
                <a:highlight>
                  <a:srgbClr val="C9DAF8"/>
                </a:highlight>
                <a:latin typeface="Consolas"/>
                <a:ea typeface="Consolas"/>
                <a:cs typeface="Consolas"/>
                <a:sym typeface="Consolas"/>
              </a:rPr>
            </a:br>
            <a:r>
              <a:rPr lang="es" sz="1200">
                <a:solidFill>
                  <a:srgbClr val="333333"/>
                </a:solidFill>
                <a:latin typeface="Consolas"/>
                <a:ea typeface="Consolas"/>
                <a:cs typeface="Consolas"/>
                <a:sym typeface="Consolas"/>
              </a:rPr>
              <a:t>   </a:t>
            </a:r>
            <a:r>
              <a:rPr lang="es" sz="1200">
                <a:solidFill>
                  <a:srgbClr val="A71D5D"/>
                </a:solidFill>
                <a:latin typeface="Consolas"/>
                <a:ea typeface="Consolas"/>
                <a:cs typeface="Consolas"/>
                <a:sym typeface="Consolas"/>
              </a:rPr>
              <a:t>TRUNCATE</a:t>
            </a:r>
            <a:r>
              <a:rPr lang="es" sz="1200">
                <a:solidFill>
                  <a:srgbClr val="333333"/>
                </a:solidFill>
                <a:latin typeface="Consolas"/>
                <a:ea typeface="Consolas"/>
                <a:cs typeface="Consolas"/>
                <a:sym typeface="Consolas"/>
              </a:rPr>
              <a:t>((</a:t>
            </a:r>
            <a:r>
              <a:rPr lang="es" sz="1200">
                <a:solidFill>
                  <a:srgbClr val="A71D5D"/>
                </a:solidFill>
                <a:latin typeface="Consolas"/>
                <a:ea typeface="Consolas"/>
                <a:cs typeface="Consolas"/>
                <a:sym typeface="Consolas"/>
              </a:rPr>
              <a:t>SUM</a:t>
            </a:r>
            <a:r>
              <a:rPr lang="es" sz="1200">
                <a:solidFill>
                  <a:srgbClr val="333333"/>
                </a:solidFill>
                <a:latin typeface="Consolas"/>
                <a:ea typeface="Consolas"/>
                <a:cs typeface="Consolas"/>
                <a:sym typeface="Consolas"/>
              </a:rPr>
              <a:t>(fdv.cantidad * fdv.precio_unitario) - @prom), 3) Diferencia</a:t>
            </a:r>
            <a:br>
              <a:rPr lang="es" sz="1200">
                <a:solidFill>
                  <a:srgbClr val="333333"/>
                </a:solidFill>
                <a:latin typeface="Consolas"/>
                <a:ea typeface="Consolas"/>
                <a:cs typeface="Consolas"/>
                <a:sym typeface="Consolas"/>
              </a:rPr>
            </a:br>
            <a:r>
              <a:rPr lang="es" sz="1200">
                <a:solidFill>
                  <a:srgbClr val="A71D5D"/>
                </a:solidFill>
                <a:highlight>
                  <a:srgbClr val="C9DAF8"/>
                </a:highlight>
                <a:latin typeface="Consolas"/>
                <a:ea typeface="Consolas"/>
                <a:cs typeface="Consolas"/>
                <a:sym typeface="Consolas"/>
              </a:rPr>
              <a:t>FROM</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factura_detalle_venta fdv</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INNER</a:t>
            </a: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JOIN</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factura_cabecera_venta fcv </a:t>
            </a:r>
            <a:r>
              <a:rPr lang="es" sz="1200">
                <a:solidFill>
                  <a:srgbClr val="A71D5D"/>
                </a:solidFill>
                <a:highlight>
                  <a:srgbClr val="C9DAF8"/>
                </a:highlight>
                <a:latin typeface="Consolas"/>
                <a:ea typeface="Consolas"/>
                <a:cs typeface="Consolas"/>
                <a:sym typeface="Consolas"/>
              </a:rPr>
              <a:t>ON</a:t>
            </a:r>
            <a:r>
              <a:rPr lang="es" sz="1200">
                <a:solidFill>
                  <a:srgbClr val="333333"/>
                </a:solidFill>
                <a:highlight>
                  <a:srgbClr val="C9DAF8"/>
                </a:highlight>
                <a:latin typeface="Consolas"/>
                <a:ea typeface="Consolas"/>
                <a:cs typeface="Consolas"/>
                <a:sym typeface="Consolas"/>
              </a:rPr>
              <a:t> fdv.id_factura_venta = fcv.id_factura_venta</a:t>
            </a:r>
            <a:br>
              <a:rPr lang="es" sz="1200">
                <a:solidFill>
                  <a:srgbClr val="333333"/>
                </a:solidFill>
                <a:highlight>
                  <a:srgbClr val="C9DAF8"/>
                </a:highlight>
                <a:latin typeface="Consolas"/>
                <a:ea typeface="Consolas"/>
                <a:cs typeface="Consolas"/>
                <a:sym typeface="Consolas"/>
              </a:rPr>
            </a:br>
            <a:r>
              <a:rPr lang="es" sz="1200">
                <a:solidFill>
                  <a:srgbClr val="A71D5D"/>
                </a:solidFill>
                <a:highlight>
                  <a:srgbClr val="C9DAF8"/>
                </a:highlight>
                <a:latin typeface="Consolas"/>
                <a:ea typeface="Consolas"/>
                <a:cs typeface="Consolas"/>
                <a:sym typeface="Consolas"/>
              </a:rPr>
              <a:t>WHERE</a:t>
            </a:r>
            <a:br>
              <a:rPr lang="es" sz="1200">
                <a:solidFill>
                  <a:srgbClr val="333333"/>
                </a:solidFill>
                <a:highlight>
                  <a:srgbClr val="C9DAF8"/>
                </a:highlight>
                <a:latin typeface="Consolas"/>
                <a:ea typeface="Consolas"/>
                <a:cs typeface="Consolas"/>
                <a:sym typeface="Consolas"/>
              </a:rPr>
            </a:br>
            <a:r>
              <a:rPr lang="es" sz="1200">
                <a:solidFill>
                  <a:srgbClr val="333333"/>
                </a:solidFill>
                <a:highlight>
                  <a:srgbClr val="C9DAF8"/>
                </a:highlight>
                <a:latin typeface="Consolas"/>
                <a:ea typeface="Consolas"/>
                <a:cs typeface="Consolas"/>
                <a:sym typeface="Consolas"/>
              </a:rPr>
              <a:t>   fcv.anulada = 0</a:t>
            </a:r>
            <a:br>
              <a:rPr lang="es" sz="1200">
                <a:solidFill>
                  <a:srgbClr val="333333"/>
                </a:solidFill>
                <a:highlight>
                  <a:srgbClr val="C9DAF8"/>
                </a:highlight>
                <a:latin typeface="Consolas"/>
                <a:ea typeface="Consolas"/>
                <a:cs typeface="Consolas"/>
                <a:sym typeface="Consolas"/>
              </a:rPr>
            </a:br>
            <a:r>
              <a:rPr lang="es" sz="1200">
                <a:solidFill>
                  <a:srgbClr val="A71D5D"/>
                </a:solidFill>
                <a:highlight>
                  <a:srgbClr val="C9DAF8"/>
                </a:highlight>
                <a:latin typeface="Consolas"/>
                <a:ea typeface="Consolas"/>
                <a:cs typeface="Consolas"/>
                <a:sym typeface="Consolas"/>
              </a:rPr>
              <a:t>GROUP</a:t>
            </a: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BY</a:t>
            </a:r>
            <a:r>
              <a:rPr lang="es" sz="1200">
                <a:solidFill>
                  <a:srgbClr val="333333"/>
                </a:solidFill>
                <a:highlight>
                  <a:srgbClr val="C9DAF8"/>
                </a:highlight>
                <a:latin typeface="Consolas"/>
                <a:ea typeface="Consolas"/>
                <a:cs typeface="Consolas"/>
                <a:sym typeface="Consolas"/>
              </a:rPr>
              <a:t> Fecha</a:t>
            </a:r>
            <a:br>
              <a:rPr lang="es" sz="1200">
                <a:solidFill>
                  <a:srgbClr val="333333"/>
                </a:solidFill>
                <a:highlight>
                  <a:srgbClr val="C9DAF8"/>
                </a:highlight>
                <a:latin typeface="Consolas"/>
                <a:ea typeface="Consolas"/>
                <a:cs typeface="Consolas"/>
                <a:sym typeface="Consolas"/>
              </a:rPr>
            </a:br>
            <a:r>
              <a:rPr lang="es" sz="1200">
                <a:solidFill>
                  <a:srgbClr val="A71D5D"/>
                </a:solidFill>
                <a:highlight>
                  <a:srgbClr val="C9DAF8"/>
                </a:highlight>
                <a:latin typeface="Consolas"/>
                <a:ea typeface="Consolas"/>
                <a:cs typeface="Consolas"/>
                <a:sym typeface="Consolas"/>
              </a:rPr>
              <a:t>ORDER</a:t>
            </a:r>
            <a:r>
              <a:rPr lang="es" sz="1200">
                <a:solidFill>
                  <a:srgbClr val="333333"/>
                </a:solidFill>
                <a:highlight>
                  <a:srgbClr val="C9DAF8"/>
                </a:highlight>
                <a:latin typeface="Consolas"/>
                <a:ea typeface="Consolas"/>
                <a:cs typeface="Consolas"/>
                <a:sym typeface="Consolas"/>
              </a:rPr>
              <a:t> </a:t>
            </a:r>
            <a:r>
              <a:rPr lang="es" sz="1200">
                <a:solidFill>
                  <a:srgbClr val="A71D5D"/>
                </a:solidFill>
                <a:highlight>
                  <a:srgbClr val="C9DAF8"/>
                </a:highlight>
                <a:latin typeface="Consolas"/>
                <a:ea typeface="Consolas"/>
                <a:cs typeface="Consolas"/>
                <a:sym typeface="Consolas"/>
              </a:rPr>
              <a:t>BY</a:t>
            </a:r>
            <a:r>
              <a:rPr lang="es" sz="1200">
                <a:solidFill>
                  <a:srgbClr val="333333"/>
                </a:solidFill>
                <a:highlight>
                  <a:srgbClr val="C9DAF8"/>
                </a:highlight>
                <a:latin typeface="Consolas"/>
                <a:ea typeface="Consolas"/>
                <a:cs typeface="Consolas"/>
                <a:sym typeface="Consolas"/>
              </a:rPr>
              <a:t> fcv.fecha;</a:t>
            </a:r>
            <a:endParaRPr sz="1200">
              <a:solidFill>
                <a:srgbClr val="000000"/>
              </a:solidFill>
              <a:highlight>
                <a:srgbClr val="C9DAF8"/>
              </a:highlight>
              <a:latin typeface="Arial"/>
              <a:ea typeface="Arial"/>
              <a:cs typeface="Arial"/>
              <a:sym typeface="Arial"/>
            </a:endParaRPr>
          </a:p>
          <a:p>
            <a:pPr indent="0" lvl="0" marL="0" rtl="0" algn="l">
              <a:spcBef>
                <a:spcPts val="0"/>
              </a:spcBef>
              <a:spcAft>
                <a:spcPts val="1600"/>
              </a:spcAft>
              <a:buNone/>
            </a:pPr>
            <a:r>
              <a:t/>
            </a:r>
            <a:endParaRPr sz="900">
              <a:solidFill>
                <a:srgbClr val="A71D5D"/>
              </a:solidFill>
              <a:highlight>
                <a:srgbClr val="C9DAF8"/>
              </a:highlight>
              <a:latin typeface="Consolas"/>
              <a:ea typeface="Consolas"/>
              <a:cs typeface="Consolas"/>
              <a:sym typeface="Consolas"/>
            </a:endParaRPr>
          </a:p>
        </p:txBody>
      </p:sp>
      <p:pic>
        <p:nvPicPr>
          <p:cNvPr id="252" name="Google Shape;252;p41"/>
          <p:cNvPicPr preferRelativeResize="0"/>
          <p:nvPr/>
        </p:nvPicPr>
        <p:blipFill>
          <a:blip r:embed="rId3">
            <a:alphaModFix/>
          </a:blip>
          <a:stretch>
            <a:fillRect/>
          </a:stretch>
        </p:blipFill>
        <p:spPr>
          <a:xfrm>
            <a:off x="7497475" y="0"/>
            <a:ext cx="1646525" cy="516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2131200" y="435100"/>
            <a:ext cx="4881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Requisito Seleccionado</a:t>
            </a:r>
            <a:endParaRPr/>
          </a:p>
        </p:txBody>
      </p:sp>
      <p:sp>
        <p:nvSpPr>
          <p:cNvPr id="75" name="Google Shape;75;p15"/>
          <p:cNvSpPr txBox="1"/>
          <p:nvPr/>
        </p:nvSpPr>
        <p:spPr>
          <a:xfrm>
            <a:off x="321475" y="1269000"/>
            <a:ext cx="8500200" cy="3874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s" sz="1300">
                <a:solidFill>
                  <a:schemeClr val="dk2"/>
                </a:solidFill>
              </a:rPr>
              <a:t>[3]</a:t>
            </a:r>
            <a:r>
              <a:rPr lang="es" sz="1300">
                <a:solidFill>
                  <a:schemeClr val="dk2"/>
                </a:solidFill>
              </a:rPr>
              <a:t>	Las sucursales cuentan con dos laboratorios donde trabajan los investigadores. Estos no pueden trabajar en más de un laboratorio. Además se quiere tener un control de la hora y fecha en la que un empleado entra o sale del laboratorio. También, de qué uso se le da a ese laboratorio, para investigación de barbijos o para investigación de respiradores.</a:t>
            </a:r>
            <a:endParaRPr sz="1300">
              <a:solidFill>
                <a:schemeClr val="dk2"/>
              </a:solidFill>
            </a:endParaRPr>
          </a:p>
          <a:p>
            <a:pPr indent="0" lvl="0" marL="0" rtl="0" algn="just">
              <a:lnSpc>
                <a:spcPct val="150000"/>
              </a:lnSpc>
              <a:spcBef>
                <a:spcPts val="0"/>
              </a:spcBef>
              <a:spcAft>
                <a:spcPts val="0"/>
              </a:spcAft>
              <a:buNone/>
            </a:pPr>
            <a:r>
              <a:t/>
            </a:r>
            <a:endParaRPr sz="1300">
              <a:solidFill>
                <a:schemeClr val="dk2"/>
              </a:solidFill>
            </a:endParaRPr>
          </a:p>
          <a:p>
            <a:pPr indent="0" lvl="0" marL="0" rtl="0" algn="just">
              <a:lnSpc>
                <a:spcPct val="150000"/>
              </a:lnSpc>
              <a:spcBef>
                <a:spcPts val="0"/>
              </a:spcBef>
              <a:spcAft>
                <a:spcPts val="0"/>
              </a:spcAft>
              <a:buClr>
                <a:schemeClr val="dk2"/>
              </a:buClr>
              <a:buSzPts val="1100"/>
              <a:buFont typeface="Arial"/>
              <a:buNone/>
            </a:pPr>
            <a:r>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rtl="0" algn="just">
              <a:lnSpc>
                <a:spcPct val="150000"/>
              </a:lnSpc>
              <a:spcBef>
                <a:spcPts val="0"/>
              </a:spcBef>
              <a:spcAft>
                <a:spcPts val="0"/>
              </a:spcAft>
              <a:buNone/>
            </a:pPr>
            <a:r>
              <a:t/>
            </a:r>
            <a:endParaRPr sz="1300">
              <a:solidFill>
                <a:schemeClr val="dk2"/>
              </a:solidFill>
            </a:endParaRPr>
          </a:p>
          <a:p>
            <a:pPr indent="0" lvl="0" marL="0" rtl="0" algn="l">
              <a:spcBef>
                <a:spcPts val="0"/>
              </a:spcBef>
              <a:spcAft>
                <a:spcPts val="0"/>
              </a:spcAft>
              <a:buNone/>
            </a:pPr>
            <a:r>
              <a:t/>
            </a:r>
            <a:endParaRPr sz="1500">
              <a:latin typeface="Source Sans Pro"/>
              <a:ea typeface="Source Sans Pro"/>
              <a:cs typeface="Source Sans Pro"/>
              <a:sym typeface="Source Sans Pr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42"/>
          <p:cNvPicPr preferRelativeResize="0"/>
          <p:nvPr/>
        </p:nvPicPr>
        <p:blipFill rotWithShape="1">
          <a:blip r:embed="rId3">
            <a:alphaModFix/>
          </a:blip>
          <a:srcRect b="17781" l="26163" r="27895" t="61081"/>
          <a:stretch/>
        </p:blipFill>
        <p:spPr>
          <a:xfrm>
            <a:off x="50577" y="943300"/>
            <a:ext cx="9093427" cy="2353274"/>
          </a:xfrm>
          <a:prstGeom prst="rect">
            <a:avLst/>
          </a:prstGeom>
          <a:noFill/>
          <a:ln>
            <a:noFill/>
          </a:ln>
        </p:spPr>
      </p:pic>
      <p:sp>
        <p:nvSpPr>
          <p:cNvPr id="258" name="Google Shape;258;p42"/>
          <p:cNvSpPr txBox="1"/>
          <p:nvPr/>
        </p:nvSpPr>
        <p:spPr>
          <a:xfrm>
            <a:off x="4413850" y="2105013"/>
            <a:ext cx="2682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6AA84F"/>
                </a:solidFill>
                <a:latin typeface="Source Sans Pro"/>
                <a:ea typeface="Source Sans Pro"/>
                <a:cs typeface="Source Sans Pro"/>
                <a:sym typeface="Source Sans Pro"/>
              </a:rPr>
              <a:t>0</a:t>
            </a:r>
            <a:endParaRPr>
              <a:solidFill>
                <a:srgbClr val="6AA84F"/>
              </a:solidFill>
              <a:latin typeface="Source Sans Pro"/>
              <a:ea typeface="Source Sans Pro"/>
              <a:cs typeface="Source Sans Pro"/>
              <a:sym typeface="Source Sans Pr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p43"/>
          <p:cNvPicPr preferRelativeResize="0"/>
          <p:nvPr/>
        </p:nvPicPr>
        <p:blipFill>
          <a:blip r:embed="rId3">
            <a:alphaModFix/>
          </a:blip>
          <a:stretch>
            <a:fillRect/>
          </a:stretch>
        </p:blipFill>
        <p:spPr>
          <a:xfrm>
            <a:off x="1668082" y="592907"/>
            <a:ext cx="5569528" cy="3957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Muchas Gracias!</a:t>
            </a:r>
            <a:endParaRPr/>
          </a:p>
        </p:txBody>
      </p:sp>
      <p:pic>
        <p:nvPicPr>
          <p:cNvPr id="269" name="Google Shape;269;p44"/>
          <p:cNvPicPr preferRelativeResize="0"/>
          <p:nvPr/>
        </p:nvPicPr>
        <p:blipFill rotWithShape="1">
          <a:blip r:embed="rId3">
            <a:alphaModFix/>
          </a:blip>
          <a:srcRect b="13096" l="0" r="0" t="0"/>
          <a:stretch/>
        </p:blipFill>
        <p:spPr>
          <a:xfrm>
            <a:off x="5202750" y="1373225"/>
            <a:ext cx="3770275" cy="3276600"/>
          </a:xfrm>
          <a:prstGeom prst="rect">
            <a:avLst/>
          </a:prstGeom>
          <a:noFill/>
          <a:ln>
            <a:noFill/>
          </a:ln>
        </p:spPr>
      </p:pic>
      <p:pic>
        <p:nvPicPr>
          <p:cNvPr id="270" name="Google Shape;270;p44"/>
          <p:cNvPicPr preferRelativeResize="0"/>
          <p:nvPr/>
        </p:nvPicPr>
        <p:blipFill rotWithShape="1">
          <a:blip r:embed="rId4">
            <a:alphaModFix/>
          </a:blip>
          <a:srcRect b="6094" l="0" r="0" t="0"/>
          <a:stretch/>
        </p:blipFill>
        <p:spPr>
          <a:xfrm>
            <a:off x="178450" y="1373225"/>
            <a:ext cx="4845775" cy="2798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81" name="Google Shape;81;p16"/>
          <p:cNvSpPr/>
          <p:nvPr/>
        </p:nvSpPr>
        <p:spPr>
          <a:xfrm>
            <a:off x="0" y="0"/>
            <a:ext cx="4572000" cy="25719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a:off x="0" y="2571900"/>
            <a:ext cx="4572000" cy="2571600"/>
          </a:xfrm>
          <a:prstGeom prst="rect">
            <a:avLst/>
          </a:pr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4572000" y="2571750"/>
            <a:ext cx="4572000" cy="2571900"/>
          </a:xfrm>
          <a:prstGeom prst="rect">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txBox="1"/>
          <p:nvPr>
            <p:ph type="title"/>
          </p:nvPr>
        </p:nvSpPr>
        <p:spPr>
          <a:xfrm>
            <a:off x="2635050" y="1948350"/>
            <a:ext cx="38739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s"/>
              <a:t>Modelo Conceptual</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7"/>
          <p:cNvPicPr preferRelativeResize="0"/>
          <p:nvPr/>
        </p:nvPicPr>
        <p:blipFill>
          <a:blip r:embed="rId3">
            <a:alphaModFix/>
          </a:blip>
          <a:stretch>
            <a:fillRect/>
          </a:stretch>
        </p:blipFill>
        <p:spPr>
          <a:xfrm>
            <a:off x="0" y="0"/>
            <a:ext cx="9144002"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8"/>
          <p:cNvPicPr preferRelativeResize="0"/>
          <p:nvPr/>
        </p:nvPicPr>
        <p:blipFill rotWithShape="1">
          <a:blip r:embed="rId3">
            <a:alphaModFix/>
          </a:blip>
          <a:srcRect b="33529" l="7929" r="63034" t="12917"/>
          <a:stretch/>
        </p:blipFill>
        <p:spPr>
          <a:xfrm>
            <a:off x="0" y="-6650"/>
            <a:ext cx="4571999" cy="5143500"/>
          </a:xfrm>
          <a:prstGeom prst="rect">
            <a:avLst/>
          </a:prstGeom>
          <a:noFill/>
          <a:ln>
            <a:noFill/>
          </a:ln>
        </p:spPr>
      </p:pic>
      <p:cxnSp>
        <p:nvCxnSpPr>
          <p:cNvPr id="95" name="Google Shape;95;p18"/>
          <p:cNvCxnSpPr/>
          <p:nvPr/>
        </p:nvCxnSpPr>
        <p:spPr>
          <a:xfrm>
            <a:off x="4572000" y="0"/>
            <a:ext cx="0" cy="5143500"/>
          </a:xfrm>
          <a:prstGeom prst="straightConnector1">
            <a:avLst/>
          </a:prstGeom>
          <a:noFill/>
          <a:ln cap="flat" cmpd="sng" w="38100">
            <a:solidFill>
              <a:schemeClr val="dk2"/>
            </a:solidFill>
            <a:prstDash val="solid"/>
            <a:round/>
            <a:headEnd len="med" w="med" type="none"/>
            <a:tailEnd len="med" w="med" type="none"/>
          </a:ln>
        </p:spPr>
      </p:cxnSp>
      <p:sp>
        <p:nvSpPr>
          <p:cNvPr id="96" name="Google Shape;96;p18"/>
          <p:cNvSpPr txBox="1"/>
          <p:nvPr>
            <p:ph idx="1" type="body"/>
          </p:nvPr>
        </p:nvSpPr>
        <p:spPr>
          <a:xfrm>
            <a:off x="4724400" y="0"/>
            <a:ext cx="4433400" cy="51435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SUCURSAL (</a:t>
            </a:r>
            <a:r>
              <a:rPr lang="es" sz="900" u="sng">
                <a:solidFill>
                  <a:schemeClr val="dk2"/>
                </a:solidFill>
                <a:latin typeface="Arial"/>
                <a:ea typeface="Arial"/>
                <a:cs typeface="Arial"/>
                <a:sym typeface="Arial"/>
              </a:rPr>
              <a:t>id-sucursal</a:t>
            </a:r>
            <a:r>
              <a:rPr lang="es" sz="900">
                <a:solidFill>
                  <a:schemeClr val="dk2"/>
                </a:solidFill>
                <a:latin typeface="Arial"/>
                <a:ea typeface="Arial"/>
                <a:cs typeface="Arial"/>
                <a:sym typeface="Arial"/>
              </a:rPr>
              <a:t>, id-pais, id-provincia, id-ciudad, sucursal, dirección, teléfono)</a:t>
            </a:r>
            <a:endParaRPr sz="900">
              <a:solidFill>
                <a:schemeClr val="dk2"/>
              </a:solidFill>
              <a:latin typeface="Arial"/>
              <a:ea typeface="Arial"/>
              <a:cs typeface="Arial"/>
              <a:sym typeface="Arial"/>
            </a:endParaRPr>
          </a:p>
          <a:p>
            <a:pPr indent="457200" lvl="0" marL="0" rtl="0" algn="just">
              <a:lnSpc>
                <a:spcPct val="150000"/>
              </a:lnSpc>
              <a:spcBef>
                <a:spcPts val="0"/>
              </a:spcBef>
              <a:spcAft>
                <a:spcPts val="0"/>
              </a:spcAft>
              <a:buNone/>
            </a:pPr>
            <a:r>
              <a:rPr lang="es" sz="900">
                <a:solidFill>
                  <a:schemeClr val="dk2"/>
                </a:solidFill>
                <a:latin typeface="Arial"/>
                <a:ea typeface="Arial"/>
                <a:cs typeface="Arial"/>
                <a:sym typeface="Arial"/>
              </a:rPr>
              <a:t>donde {id-ciudad, id-provincia, id-pais} referencia CIUDAD.</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FECHA (</a:t>
            </a:r>
            <a:r>
              <a:rPr lang="es" sz="900" u="sng">
                <a:solidFill>
                  <a:schemeClr val="dk2"/>
                </a:solidFill>
                <a:latin typeface="Arial"/>
                <a:ea typeface="Arial"/>
                <a:cs typeface="Arial"/>
                <a:sym typeface="Arial"/>
              </a:rPr>
              <a:t>fecha</a:t>
            </a:r>
            <a:r>
              <a:rPr lang="es" sz="900">
                <a:solidFill>
                  <a:schemeClr val="dk2"/>
                </a:solidFill>
                <a:latin typeface="Arial"/>
                <a:ea typeface="Arial"/>
                <a:cs typeface="Arial"/>
                <a:sym typeface="Arial"/>
              </a:rPr>
              <a:t>)</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HORA (</a:t>
            </a:r>
            <a:r>
              <a:rPr lang="es" sz="900" u="sng">
                <a:solidFill>
                  <a:schemeClr val="dk2"/>
                </a:solidFill>
                <a:latin typeface="Arial"/>
                <a:ea typeface="Arial"/>
                <a:cs typeface="Arial"/>
                <a:sym typeface="Arial"/>
              </a:rPr>
              <a:t>fecha</a:t>
            </a:r>
            <a:r>
              <a:rPr lang="es" sz="900">
                <a:solidFill>
                  <a:schemeClr val="dk2"/>
                </a:solidFill>
                <a:latin typeface="Arial"/>
                <a:ea typeface="Arial"/>
                <a:cs typeface="Arial"/>
                <a:sym typeface="Arial"/>
              </a:rPr>
              <a:t>, </a:t>
            </a:r>
            <a:r>
              <a:rPr lang="es" sz="900" u="sng">
                <a:solidFill>
                  <a:schemeClr val="dk2"/>
                </a:solidFill>
                <a:latin typeface="Arial"/>
                <a:ea typeface="Arial"/>
                <a:cs typeface="Arial"/>
                <a:sym typeface="Arial"/>
              </a:rPr>
              <a:t>hora</a:t>
            </a:r>
            <a:r>
              <a:rPr lang="es" sz="900">
                <a:solidFill>
                  <a:schemeClr val="dk2"/>
                </a:solidFill>
                <a:latin typeface="Arial"/>
                <a:ea typeface="Arial"/>
                <a:cs typeface="Arial"/>
                <a:sym typeface="Arial"/>
              </a:rPr>
              <a:t>)</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{fecha} referencia FECHA.</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LABORATORIO (</a:t>
            </a:r>
            <a:r>
              <a:rPr lang="es" sz="900" u="sng">
                <a:solidFill>
                  <a:schemeClr val="dk2"/>
                </a:solidFill>
                <a:latin typeface="Arial"/>
                <a:ea typeface="Arial"/>
                <a:cs typeface="Arial"/>
                <a:sym typeface="Arial"/>
              </a:rPr>
              <a:t>id-sucursal</a:t>
            </a:r>
            <a:r>
              <a:rPr lang="es" sz="900">
                <a:solidFill>
                  <a:schemeClr val="dk2"/>
                </a:solidFill>
                <a:latin typeface="Arial"/>
                <a:ea typeface="Arial"/>
                <a:cs typeface="Arial"/>
                <a:sym typeface="Arial"/>
              </a:rPr>
              <a:t>, </a:t>
            </a:r>
            <a:r>
              <a:rPr lang="es" sz="900" u="sng">
                <a:solidFill>
                  <a:schemeClr val="dk2"/>
                </a:solidFill>
                <a:latin typeface="Arial"/>
                <a:ea typeface="Arial"/>
                <a:cs typeface="Arial"/>
                <a:sym typeface="Arial"/>
              </a:rPr>
              <a:t>id-laboratorio</a:t>
            </a:r>
            <a:r>
              <a:rPr lang="es" sz="900">
                <a:solidFill>
                  <a:schemeClr val="dk2"/>
                </a:solidFill>
                <a:latin typeface="Arial"/>
                <a:ea typeface="Arial"/>
                <a:cs typeface="Arial"/>
                <a:sym typeface="Arial"/>
              </a:rPr>
              <a:t>, uso)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{id-sucursal} referencia SUCURSAL.</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INVESTIGADOR (</a:t>
            </a:r>
            <a:r>
              <a:rPr lang="es" sz="900" u="sng">
                <a:solidFill>
                  <a:schemeClr val="dk2"/>
                </a:solidFill>
                <a:latin typeface="Arial"/>
                <a:ea typeface="Arial"/>
                <a:cs typeface="Arial"/>
                <a:sym typeface="Arial"/>
              </a:rPr>
              <a:t>id-empleado</a:t>
            </a:r>
            <a:r>
              <a:rPr lang="es" sz="900">
                <a:solidFill>
                  <a:schemeClr val="dk2"/>
                </a:solidFill>
                <a:latin typeface="Arial"/>
                <a:ea typeface="Arial"/>
                <a:cs typeface="Arial"/>
                <a:sym typeface="Arial"/>
              </a:rPr>
              <a:t>, id-laboratorio</a:t>
            </a:r>
            <a:r>
              <a:rPr lang="es" sz="900" u="sng">
                <a:solidFill>
                  <a:schemeClr val="dk2"/>
                </a:solidFill>
                <a:latin typeface="Arial"/>
                <a:ea typeface="Arial"/>
                <a:cs typeface="Arial"/>
                <a:sym typeface="Arial"/>
              </a:rPr>
              <a:t>)</a:t>
            </a:r>
            <a:endParaRPr sz="900" u="sng">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{id-empleado} referencia EMPLEADO,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{id-laboratorio} referencia LABORATORIO.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INGRESO-EGRESO (</a:t>
            </a:r>
            <a:r>
              <a:rPr lang="es" sz="900" u="sng">
                <a:solidFill>
                  <a:schemeClr val="dk2"/>
                </a:solidFill>
                <a:latin typeface="Arial"/>
                <a:ea typeface="Arial"/>
                <a:cs typeface="Arial"/>
                <a:sym typeface="Arial"/>
              </a:rPr>
              <a:t>id-empleado</a:t>
            </a:r>
            <a:r>
              <a:rPr lang="es" sz="900">
                <a:solidFill>
                  <a:schemeClr val="dk2"/>
                </a:solidFill>
                <a:latin typeface="Arial"/>
                <a:ea typeface="Arial"/>
                <a:cs typeface="Arial"/>
                <a:sym typeface="Arial"/>
              </a:rPr>
              <a:t>, </a:t>
            </a:r>
            <a:r>
              <a:rPr lang="es" sz="900" u="sng">
                <a:solidFill>
                  <a:schemeClr val="dk2"/>
                </a:solidFill>
                <a:latin typeface="Arial"/>
                <a:ea typeface="Arial"/>
                <a:cs typeface="Arial"/>
                <a:sym typeface="Arial"/>
              </a:rPr>
              <a:t>fecha</a:t>
            </a:r>
            <a:r>
              <a:rPr lang="es" sz="900">
                <a:solidFill>
                  <a:schemeClr val="dk2"/>
                </a:solidFill>
                <a:latin typeface="Arial"/>
                <a:ea typeface="Arial"/>
                <a:cs typeface="Arial"/>
                <a:sym typeface="Arial"/>
              </a:rPr>
              <a:t>, </a:t>
            </a:r>
            <a:r>
              <a:rPr lang="es" sz="900" u="sng">
                <a:solidFill>
                  <a:schemeClr val="dk2"/>
                </a:solidFill>
                <a:latin typeface="Arial"/>
                <a:ea typeface="Arial"/>
                <a:cs typeface="Arial"/>
                <a:sym typeface="Arial"/>
              </a:rPr>
              <a:t>hora</a:t>
            </a:r>
            <a:r>
              <a:rPr lang="es" sz="900">
                <a:solidFill>
                  <a:schemeClr val="dk2"/>
                </a:solidFill>
                <a:latin typeface="Arial"/>
                <a:ea typeface="Arial"/>
                <a:cs typeface="Arial"/>
                <a:sym typeface="Arial"/>
              </a:rPr>
              <a:t>, id-laboratorio, id-sucursal, ingreso)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{id-empleado} referencia EMPLEADO,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{id-laboratorio, id-sucursal} referencia LABORATORIO,</a:t>
            </a:r>
            <a:endParaRPr sz="900">
              <a:solidFill>
                <a:schemeClr val="dk2"/>
              </a:solidFill>
              <a:latin typeface="Arial"/>
              <a:ea typeface="Arial"/>
              <a:cs typeface="Arial"/>
              <a:sym typeface="Arial"/>
            </a:endParaRPr>
          </a:p>
          <a:p>
            <a:pPr indent="0" lvl="0" marL="0" rtl="0" algn="just">
              <a:lnSpc>
                <a:spcPct val="150000"/>
              </a:lnSpc>
              <a:spcBef>
                <a:spcPts val="0"/>
              </a:spcBef>
              <a:spcAft>
                <a:spcPts val="0"/>
              </a:spcAft>
              <a:buNone/>
            </a:pPr>
            <a:r>
              <a:rPr lang="es" sz="900">
                <a:solidFill>
                  <a:schemeClr val="dk2"/>
                </a:solidFill>
                <a:latin typeface="Arial"/>
                <a:ea typeface="Arial"/>
                <a:cs typeface="Arial"/>
                <a:sym typeface="Arial"/>
              </a:rPr>
              <a:t>	donde {fecha, hora} referencia HORA.</a:t>
            </a:r>
            <a:endParaRPr sz="900">
              <a:solidFill>
                <a:schemeClr val="dk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2131200" y="435100"/>
            <a:ext cx="4881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Requisito Seleccionado</a:t>
            </a:r>
            <a:endParaRPr/>
          </a:p>
        </p:txBody>
      </p:sp>
      <p:sp>
        <p:nvSpPr>
          <p:cNvPr id="102" name="Google Shape;102;p19"/>
          <p:cNvSpPr txBox="1"/>
          <p:nvPr/>
        </p:nvSpPr>
        <p:spPr>
          <a:xfrm>
            <a:off x="321475" y="1269000"/>
            <a:ext cx="8500200" cy="3874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2"/>
              </a:buClr>
              <a:buSzPts val="1100"/>
              <a:buFont typeface="Arial"/>
              <a:buNone/>
            </a:pPr>
            <a:r>
              <a:rPr b="1" lang="es" sz="1300">
                <a:solidFill>
                  <a:schemeClr val="dk2"/>
                </a:solidFill>
              </a:rPr>
              <a:t>[10]</a:t>
            </a:r>
            <a:r>
              <a:rPr lang="es" sz="1300">
                <a:solidFill>
                  <a:schemeClr val="dk2"/>
                </a:solidFill>
              </a:rPr>
              <a:t>	Se desea conocer la información de las facturas tanto de compra como de venta. Las facturas de compra deberán contener información de la cantidad, el código del material, el código del proveedor y el precio por unidad. Por otro lado, la factura de venta tiene información de la cantidad, código de cliente, código del producto y el precio al que se lo vendió. Cabe destacar que ambas facturas contienen un código de factura, numero de factura, un código de sucursal, fecha y si se encuentran anuladas o no.</a:t>
            </a:r>
            <a:r>
              <a:rPr lang="es" sz="1200">
                <a:solidFill>
                  <a:schemeClr val="dk2"/>
                </a:solidFill>
              </a:rPr>
              <a:t>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marR="0" rtl="0" algn="just">
              <a:lnSpc>
                <a:spcPct val="150000"/>
              </a:lnSpc>
              <a:spcBef>
                <a:spcPts val="0"/>
              </a:spcBef>
              <a:spcAft>
                <a:spcPts val="0"/>
              </a:spcAft>
              <a:buNone/>
            </a:pPr>
            <a:r>
              <a:t/>
            </a:r>
            <a:endParaRPr sz="1300">
              <a:solidFill>
                <a:schemeClr val="dk2"/>
              </a:solidFill>
            </a:endParaRPr>
          </a:p>
          <a:p>
            <a:pPr indent="0" lvl="0" marL="0" rtl="0" algn="just">
              <a:lnSpc>
                <a:spcPct val="150000"/>
              </a:lnSpc>
              <a:spcBef>
                <a:spcPts val="0"/>
              </a:spcBef>
              <a:spcAft>
                <a:spcPts val="0"/>
              </a:spcAft>
              <a:buNone/>
            </a:pPr>
            <a:r>
              <a:t/>
            </a:r>
            <a:endParaRPr sz="1300">
              <a:solidFill>
                <a:schemeClr val="dk2"/>
              </a:solidFill>
            </a:endParaRPr>
          </a:p>
          <a:p>
            <a:pPr indent="0" lvl="0" marL="0" rtl="0" algn="l">
              <a:spcBef>
                <a:spcPts val="0"/>
              </a:spcBef>
              <a:spcAft>
                <a:spcPts val="0"/>
              </a:spcAft>
              <a:buNone/>
            </a:pPr>
            <a:r>
              <a:t/>
            </a:r>
            <a:endParaRPr sz="1500">
              <a:latin typeface="Source Sans Pro"/>
              <a:ea typeface="Source Sans Pro"/>
              <a:cs typeface="Source Sans Pro"/>
              <a:sym typeface="Source Sans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nvSpPr>
        <p:spPr>
          <a:xfrm>
            <a:off x="4572000" y="0"/>
            <a:ext cx="4572000" cy="5143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s" sz="900">
                <a:solidFill>
                  <a:schemeClr val="dk2"/>
                </a:solidFill>
              </a:rPr>
              <a:t>MATERIAL (</a:t>
            </a:r>
            <a:r>
              <a:rPr lang="es" sz="900" u="sng">
                <a:solidFill>
                  <a:schemeClr val="dk2"/>
                </a:solidFill>
              </a:rPr>
              <a:t>id-almacen</a:t>
            </a:r>
            <a:r>
              <a:rPr lang="es" sz="900">
                <a:solidFill>
                  <a:schemeClr val="dk2"/>
                </a:solidFill>
              </a:rPr>
              <a:t>, </a:t>
            </a:r>
            <a:r>
              <a:rPr lang="es" sz="900" u="sng">
                <a:solidFill>
                  <a:schemeClr val="dk2"/>
                </a:solidFill>
              </a:rPr>
              <a:t>id-sucursal</a:t>
            </a:r>
            <a:r>
              <a:rPr lang="es" sz="900">
                <a:solidFill>
                  <a:schemeClr val="dk2"/>
                </a:solidFill>
              </a:rPr>
              <a:t>, </a:t>
            </a:r>
            <a:r>
              <a:rPr lang="es" sz="900" u="sng">
                <a:solidFill>
                  <a:schemeClr val="dk2"/>
                </a:solidFill>
              </a:rPr>
              <a:t>id-material</a:t>
            </a:r>
            <a:r>
              <a:rPr lang="es" sz="900">
                <a:solidFill>
                  <a:schemeClr val="dk2"/>
                </a:solidFill>
              </a:rPr>
              <a:t>, id-tipo-material, material, cantidad)</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{id-almacen, id-sucursal} referencia ALMACEN,</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{id-tipo-material} referencia TIPO-MATERIAL.</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PRODUCTO (</a:t>
            </a:r>
            <a:r>
              <a:rPr lang="es" sz="900" u="sng">
                <a:solidFill>
                  <a:schemeClr val="dk2"/>
                </a:solidFill>
              </a:rPr>
              <a:t>id-almacen</a:t>
            </a:r>
            <a:r>
              <a:rPr lang="es" sz="900">
                <a:solidFill>
                  <a:schemeClr val="dk2"/>
                </a:solidFill>
              </a:rPr>
              <a:t>, </a:t>
            </a:r>
            <a:r>
              <a:rPr lang="es" sz="900" u="sng">
                <a:solidFill>
                  <a:schemeClr val="dk2"/>
                </a:solidFill>
              </a:rPr>
              <a:t>id-sucursal</a:t>
            </a:r>
            <a:r>
              <a:rPr lang="es" sz="900">
                <a:solidFill>
                  <a:schemeClr val="dk2"/>
                </a:solidFill>
              </a:rPr>
              <a:t>, </a:t>
            </a:r>
            <a:r>
              <a:rPr lang="es" sz="900" u="sng">
                <a:solidFill>
                  <a:schemeClr val="dk2"/>
                </a:solidFill>
              </a:rPr>
              <a:t>id-producto</a:t>
            </a:r>
            <a:r>
              <a:rPr lang="es" sz="900">
                <a:solidFill>
                  <a:schemeClr val="dk2"/>
                </a:solidFill>
              </a:rPr>
              <a:t>, id-tipo-producto, producto, precio-unitario, cantidad)</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{id-almacen, id-sucursal} referencia ALMACEN,</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{id-tipo-producto} referencia TIPO-PRODUCTO.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TIPO-MATERIAL (</a:t>
            </a:r>
            <a:r>
              <a:rPr lang="es" sz="900" u="sng">
                <a:solidFill>
                  <a:schemeClr val="dk2"/>
                </a:solidFill>
              </a:rPr>
              <a:t>id-tipo-material</a:t>
            </a:r>
            <a:r>
              <a:rPr lang="es" sz="900">
                <a:solidFill>
                  <a:schemeClr val="dk2"/>
                </a:solidFill>
              </a:rPr>
              <a:t>, tipo)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TIPO-PRODUCTO (</a:t>
            </a:r>
            <a:r>
              <a:rPr lang="es" sz="900" u="sng">
                <a:solidFill>
                  <a:schemeClr val="dk2"/>
                </a:solidFill>
              </a:rPr>
              <a:t>id-tipo-producto</a:t>
            </a:r>
            <a:r>
              <a:rPr lang="es" sz="900">
                <a:solidFill>
                  <a:schemeClr val="dk2"/>
                </a:solidFill>
              </a:rPr>
              <a:t>, tipo)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DETALLE-COMPRA (</a:t>
            </a:r>
            <a:r>
              <a:rPr lang="es" sz="900" u="sng">
                <a:solidFill>
                  <a:schemeClr val="dk2"/>
                </a:solidFill>
              </a:rPr>
              <a:t>id-factura-compra</a:t>
            </a:r>
            <a:r>
              <a:rPr lang="es" sz="900">
                <a:solidFill>
                  <a:schemeClr val="dk2"/>
                </a:solidFill>
              </a:rPr>
              <a:t>, </a:t>
            </a:r>
            <a:r>
              <a:rPr lang="es" sz="900" u="sng">
                <a:solidFill>
                  <a:schemeClr val="dk2"/>
                </a:solidFill>
              </a:rPr>
              <a:t>id-material</a:t>
            </a:r>
            <a:r>
              <a:rPr lang="es" sz="900">
                <a:solidFill>
                  <a:schemeClr val="dk2"/>
                </a:solidFill>
              </a:rPr>
              <a:t>, </a:t>
            </a:r>
            <a:r>
              <a:rPr lang="es" sz="900" u="sng">
                <a:solidFill>
                  <a:schemeClr val="dk2"/>
                </a:solidFill>
              </a:rPr>
              <a:t>id-almacen</a:t>
            </a:r>
            <a:r>
              <a:rPr lang="es" sz="900">
                <a:solidFill>
                  <a:schemeClr val="dk2"/>
                </a:solidFill>
              </a:rPr>
              <a:t>, </a:t>
            </a:r>
            <a:r>
              <a:rPr lang="es" sz="900" u="sng">
                <a:solidFill>
                  <a:schemeClr val="dk2"/>
                </a:solidFill>
              </a:rPr>
              <a:t>id-sucursal</a:t>
            </a:r>
            <a:r>
              <a:rPr lang="es" sz="900">
                <a:solidFill>
                  <a:schemeClr val="dk2"/>
                </a:solidFill>
              </a:rPr>
              <a:t> cantidad, precio-unitario)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{id-factura-compra} referencia DOCUMENTO-COMPRA,</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{id-material, id-almacen, id-sucursal} referencia MATERIAL.</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DETALLE-VENTA (</a:t>
            </a:r>
            <a:r>
              <a:rPr lang="es" sz="900" u="sng">
                <a:solidFill>
                  <a:schemeClr val="dk2"/>
                </a:solidFill>
              </a:rPr>
              <a:t>id-factura-venta</a:t>
            </a:r>
            <a:r>
              <a:rPr lang="es" sz="900">
                <a:solidFill>
                  <a:schemeClr val="dk2"/>
                </a:solidFill>
              </a:rPr>
              <a:t>, </a:t>
            </a:r>
            <a:r>
              <a:rPr lang="es" sz="900" u="sng">
                <a:solidFill>
                  <a:schemeClr val="dk2"/>
                </a:solidFill>
              </a:rPr>
              <a:t>id-producto</a:t>
            </a:r>
            <a:r>
              <a:rPr lang="es" sz="900">
                <a:solidFill>
                  <a:schemeClr val="dk2"/>
                </a:solidFill>
              </a:rPr>
              <a:t>, </a:t>
            </a:r>
            <a:r>
              <a:rPr lang="es" sz="900" u="sng">
                <a:solidFill>
                  <a:schemeClr val="dk2"/>
                </a:solidFill>
              </a:rPr>
              <a:t>id-almacen</a:t>
            </a:r>
            <a:r>
              <a:rPr lang="es" sz="900">
                <a:solidFill>
                  <a:schemeClr val="dk2"/>
                </a:solidFill>
              </a:rPr>
              <a:t>, </a:t>
            </a:r>
            <a:r>
              <a:rPr lang="es" sz="900" u="sng">
                <a:solidFill>
                  <a:schemeClr val="dk2"/>
                </a:solidFill>
              </a:rPr>
              <a:t>id-sucursal,</a:t>
            </a:r>
            <a:r>
              <a:rPr lang="es" sz="900">
                <a:solidFill>
                  <a:schemeClr val="dk2"/>
                </a:solidFill>
              </a:rPr>
              <a:t> cantidad, precio-unitario)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{id-factura-venta} referencia DOCUMENTO-VENTA.</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{id-producto, id-almacen, id-sucursal} referencia PRODUCTO.</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DOCUMENTO-COMPRA (</a:t>
            </a:r>
            <a:r>
              <a:rPr lang="es" sz="900" u="sng">
                <a:solidFill>
                  <a:schemeClr val="dk2"/>
                </a:solidFill>
              </a:rPr>
              <a:t>id-factura-compra</a:t>
            </a:r>
            <a:r>
              <a:rPr lang="es" sz="900">
                <a:solidFill>
                  <a:schemeClr val="dk2"/>
                </a:solidFill>
              </a:rPr>
              <a:t>, id-proveedor, id-sucursal, fecha, anulada)</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{id-proveedor} referencia a PROVEEDOR,</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{id-sucursal} referencia SUCURSAL.</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DOCUMENTO-VENTA (</a:t>
            </a:r>
            <a:r>
              <a:rPr lang="es" sz="900" u="sng">
                <a:solidFill>
                  <a:schemeClr val="dk2"/>
                </a:solidFill>
              </a:rPr>
              <a:t>id-factura-venta</a:t>
            </a:r>
            <a:r>
              <a:rPr lang="es" sz="900">
                <a:solidFill>
                  <a:schemeClr val="dk2"/>
                </a:solidFill>
              </a:rPr>
              <a:t>, id-cliente, id-sucursal, fecha, anulada)</a:t>
            </a:r>
            <a:endParaRPr sz="900">
              <a:solidFill>
                <a:schemeClr val="dk2"/>
              </a:solidFill>
            </a:endParaRPr>
          </a:p>
          <a:p>
            <a:pPr indent="457200" lvl="0" marL="0" rtl="0" algn="just">
              <a:lnSpc>
                <a:spcPct val="150000"/>
              </a:lnSpc>
              <a:spcBef>
                <a:spcPts val="0"/>
              </a:spcBef>
              <a:spcAft>
                <a:spcPts val="0"/>
              </a:spcAft>
              <a:buNone/>
            </a:pPr>
            <a:r>
              <a:rPr lang="es" sz="900">
                <a:solidFill>
                  <a:schemeClr val="dk2"/>
                </a:solidFill>
              </a:rPr>
              <a:t>donde {id-cliente} referencia a PROVEEDOR,</a:t>
            </a:r>
            <a:endParaRPr sz="900">
              <a:solidFill>
                <a:schemeClr val="dk2"/>
              </a:solidFill>
            </a:endParaRPr>
          </a:p>
          <a:p>
            <a:pPr indent="0" lvl="0" marL="0" rtl="0" algn="just">
              <a:lnSpc>
                <a:spcPct val="150000"/>
              </a:lnSpc>
              <a:spcBef>
                <a:spcPts val="0"/>
              </a:spcBef>
              <a:spcAft>
                <a:spcPts val="0"/>
              </a:spcAft>
              <a:buNone/>
            </a:pPr>
            <a:r>
              <a:rPr lang="es" sz="900">
                <a:solidFill>
                  <a:schemeClr val="dk2"/>
                </a:solidFill>
              </a:rPr>
              <a:t>	donde {id-sucursal} referencia SUCURSAL.</a:t>
            </a:r>
            <a:endParaRPr sz="900">
              <a:solidFill>
                <a:schemeClr val="dk2"/>
              </a:solidFill>
            </a:endParaRPr>
          </a:p>
          <a:p>
            <a:pPr indent="0" lvl="0" marL="0" rtl="0" algn="just">
              <a:lnSpc>
                <a:spcPct val="150000"/>
              </a:lnSpc>
              <a:spcBef>
                <a:spcPts val="0"/>
              </a:spcBef>
              <a:spcAft>
                <a:spcPts val="0"/>
              </a:spcAft>
              <a:buNone/>
            </a:pPr>
            <a:r>
              <a:t/>
            </a:r>
            <a:endParaRPr sz="900">
              <a:solidFill>
                <a:schemeClr val="dk2"/>
              </a:solidFill>
            </a:endParaRPr>
          </a:p>
        </p:txBody>
      </p:sp>
      <p:cxnSp>
        <p:nvCxnSpPr>
          <p:cNvPr id="108" name="Google Shape;108;p20"/>
          <p:cNvCxnSpPr/>
          <p:nvPr/>
        </p:nvCxnSpPr>
        <p:spPr>
          <a:xfrm>
            <a:off x="4572000" y="0"/>
            <a:ext cx="0" cy="5143500"/>
          </a:xfrm>
          <a:prstGeom prst="straightConnector1">
            <a:avLst/>
          </a:prstGeom>
          <a:noFill/>
          <a:ln cap="flat" cmpd="sng" w="38100">
            <a:solidFill>
              <a:schemeClr val="dk2"/>
            </a:solidFill>
            <a:prstDash val="solid"/>
            <a:round/>
            <a:headEnd len="med" w="med" type="none"/>
            <a:tailEnd len="med" w="med" type="none"/>
          </a:ln>
        </p:spPr>
      </p:cxnSp>
      <p:pic>
        <p:nvPicPr>
          <p:cNvPr id="109" name="Google Shape;109;p20"/>
          <p:cNvPicPr preferRelativeResize="0"/>
          <p:nvPr/>
        </p:nvPicPr>
        <p:blipFill rotWithShape="1">
          <a:blip r:embed="rId3">
            <a:alphaModFix/>
          </a:blip>
          <a:srcRect b="4709" l="62627" r="0" t="22499"/>
          <a:stretch/>
        </p:blipFill>
        <p:spPr>
          <a:xfrm>
            <a:off x="123825" y="178725"/>
            <a:ext cx="4368400" cy="4786051"/>
          </a:xfrm>
          <a:prstGeom prst="rect">
            <a:avLst/>
          </a:prstGeom>
          <a:noFill/>
          <a:ln>
            <a:noFill/>
          </a:ln>
        </p:spPr>
      </p:pic>
      <p:sp>
        <p:nvSpPr>
          <p:cNvPr id="110" name="Google Shape;110;p20"/>
          <p:cNvSpPr/>
          <p:nvPr/>
        </p:nvSpPr>
        <p:spPr>
          <a:xfrm>
            <a:off x="3762375" y="0"/>
            <a:ext cx="609600" cy="1023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2066925" y="4895850"/>
            <a:ext cx="609600" cy="247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0" y="4595800"/>
            <a:ext cx="209400" cy="247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66675" y="3452775"/>
            <a:ext cx="3319500" cy="1668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3052775" y="2305050"/>
            <a:ext cx="452400" cy="12906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1"/>
          <p:cNvPicPr preferRelativeResize="0"/>
          <p:nvPr/>
        </p:nvPicPr>
        <p:blipFill>
          <a:blip r:embed="rId3">
            <a:alphaModFix/>
          </a:blip>
          <a:stretch>
            <a:fillRect/>
          </a:stretch>
        </p:blipFill>
        <p:spPr>
          <a:xfrm>
            <a:off x="7497475" y="0"/>
            <a:ext cx="1646525" cy="516325"/>
          </a:xfrm>
          <a:prstGeom prst="rect">
            <a:avLst/>
          </a:prstGeom>
          <a:noFill/>
          <a:ln>
            <a:noFill/>
          </a:ln>
        </p:spPr>
      </p:pic>
      <p:sp>
        <p:nvSpPr>
          <p:cNvPr id="120" name="Google Shape;120;p21"/>
          <p:cNvSpPr/>
          <p:nvPr/>
        </p:nvSpPr>
        <p:spPr>
          <a:xfrm>
            <a:off x="0" y="0"/>
            <a:ext cx="4572000" cy="25719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0" y="2571900"/>
            <a:ext cx="4572000" cy="2571600"/>
          </a:xfrm>
          <a:prstGeom prst="rect">
            <a:avLst/>
          </a:prstGeom>
          <a:solidFill>
            <a:srgbClr val="9FC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4572000" y="2571750"/>
            <a:ext cx="4572000" cy="2571900"/>
          </a:xfrm>
          <a:prstGeom prst="rect">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txBox="1"/>
          <p:nvPr>
            <p:ph type="title"/>
          </p:nvPr>
        </p:nvSpPr>
        <p:spPr>
          <a:xfrm>
            <a:off x="1954650" y="1948350"/>
            <a:ext cx="52347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Diagrama Entidad-Relación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